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8"/>
  </p:notesMasterIdLst>
  <p:sldIdLst>
    <p:sldId id="256" r:id="rId2"/>
    <p:sldId id="257" r:id="rId3"/>
    <p:sldId id="258" r:id="rId4"/>
    <p:sldId id="273" r:id="rId5"/>
    <p:sldId id="259" r:id="rId6"/>
    <p:sldId id="260" r:id="rId7"/>
    <p:sldId id="274" r:id="rId8"/>
    <p:sldId id="261" r:id="rId9"/>
    <p:sldId id="262" r:id="rId10"/>
    <p:sldId id="263" r:id="rId11"/>
    <p:sldId id="264" r:id="rId12"/>
    <p:sldId id="275" r:id="rId13"/>
    <p:sldId id="265" r:id="rId14"/>
    <p:sldId id="266" r:id="rId15"/>
    <p:sldId id="276" r:id="rId16"/>
    <p:sldId id="277" r:id="rId17"/>
    <p:sldId id="267" r:id="rId18"/>
    <p:sldId id="278" r:id="rId19"/>
    <p:sldId id="268" r:id="rId20"/>
    <p:sldId id="270" r:id="rId21"/>
    <p:sldId id="280" r:id="rId22"/>
    <p:sldId id="281" r:id="rId23"/>
    <p:sldId id="282" r:id="rId24"/>
    <p:sldId id="283" r:id="rId25"/>
    <p:sldId id="279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0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95" autoAdjust="0"/>
    <p:restoredTop sz="82524" autoAdjust="0"/>
  </p:normalViewPr>
  <p:slideViewPr>
    <p:cSldViewPr snapToGrid="0">
      <p:cViewPr>
        <p:scale>
          <a:sx n="90" d="100"/>
          <a:sy n="90" d="100"/>
        </p:scale>
        <p:origin x="824" y="-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kevin\Desktop\MITB\9%20-%20Text%20Analytics\Project\TF_optimiz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003718285214348"/>
          <c:y val="7.3365986731973448E-2"/>
          <c:w val="0.79940726159230102"/>
          <c:h val="0.712159154318308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Purity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350</c:v>
                </c:pt>
                <c:pt idx="4">
                  <c:v>400</c:v>
                </c:pt>
                <c:pt idx="5">
                  <c:v>450</c:v>
                </c:pt>
                <c:pt idx="6">
                  <c:v>500</c:v>
                </c:pt>
                <c:pt idx="7">
                  <c:v>550</c:v>
                </c:pt>
                <c:pt idx="8">
                  <c:v>600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0.47772151898734172</c:v>
                </c:pt>
                <c:pt idx="1">
                  <c:v>0.47164556962025322</c:v>
                </c:pt>
                <c:pt idx="2">
                  <c:v>0.47139240506329122</c:v>
                </c:pt>
                <c:pt idx="3">
                  <c:v>0.47341772151898731</c:v>
                </c:pt>
                <c:pt idx="4">
                  <c:v>0.47569620253164552</c:v>
                </c:pt>
                <c:pt idx="5">
                  <c:v>0.46734177215189882</c:v>
                </c:pt>
                <c:pt idx="6">
                  <c:v>0.46354430379746842</c:v>
                </c:pt>
                <c:pt idx="7">
                  <c:v>0.4691139240506329</c:v>
                </c:pt>
                <c:pt idx="8">
                  <c:v>0.47037974683544298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A9-440F-A837-27331613FB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6659904"/>
        <c:axId val="1890931264"/>
      </c:barChart>
      <c:catAx>
        <c:axId val="20366599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sz="1800"/>
                  <a:t>k common words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0931264"/>
        <c:crosses val="autoZero"/>
        <c:auto val="1"/>
        <c:lblAlgn val="ctr"/>
        <c:lblOffset val="100"/>
        <c:noMultiLvlLbl val="0"/>
      </c:catAx>
      <c:valAx>
        <c:axId val="1890931264"/>
        <c:scaling>
          <c:orientation val="minMax"/>
          <c:max val="0.5"/>
          <c:min val="0.30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sz="1800"/>
                  <a:t>Purity</a:t>
                </a:r>
              </a:p>
            </c:rich>
          </c:tx>
          <c:layout>
            <c:manualLayout>
              <c:xMode val="edge"/>
              <c:yMode val="edge"/>
              <c:x val="4.057799586000191E-3"/>
              <c:y val="0.373667927335854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6659904"/>
        <c:crosses val="autoZero"/>
        <c:crossBetween val="between"/>
        <c:maj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ABCCA7-0722-45E1-AD7B-54EFB1471185}" type="doc">
      <dgm:prSet loTypeId="urn:microsoft.com/office/officeart/2005/8/layout/vList5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SG"/>
        </a:p>
      </dgm:t>
    </dgm:pt>
    <dgm:pt modelId="{66887DBF-2E5C-466E-93E8-5E2EE45178D6}">
      <dgm:prSet phldrT="[Text]" custT="1"/>
      <dgm:spPr/>
      <dgm:t>
        <a:bodyPr/>
        <a:lstStyle/>
        <a:p>
          <a:r>
            <a:rPr lang="en-SG" sz="2800" dirty="0"/>
            <a:t>Kevin Moe</a:t>
          </a:r>
        </a:p>
      </dgm:t>
    </dgm:pt>
    <dgm:pt modelId="{E09A7B21-F72E-4324-B37E-7AAB283D7F66}" type="parTrans" cxnId="{46CD7646-1244-4EE5-8621-3ECDD26A9A09}">
      <dgm:prSet/>
      <dgm:spPr/>
      <dgm:t>
        <a:bodyPr/>
        <a:lstStyle/>
        <a:p>
          <a:endParaRPr lang="en-SG"/>
        </a:p>
      </dgm:t>
    </dgm:pt>
    <dgm:pt modelId="{D7A74850-439E-40B0-9E9A-815C3EBD627A}" type="sibTrans" cxnId="{46CD7646-1244-4EE5-8621-3ECDD26A9A09}">
      <dgm:prSet/>
      <dgm:spPr/>
      <dgm:t>
        <a:bodyPr/>
        <a:lstStyle/>
        <a:p>
          <a:endParaRPr lang="en-SG"/>
        </a:p>
      </dgm:t>
    </dgm:pt>
    <dgm:pt modelId="{240951CB-6A65-430E-8959-FBE71E75B164}">
      <dgm:prSet phldrT="[Text]"/>
      <dgm:spPr/>
      <dgm:t>
        <a:bodyPr/>
        <a:lstStyle/>
        <a:p>
          <a:r>
            <a:rPr lang="en-SG" dirty="0"/>
            <a:t>Consolidation and validation of python codes</a:t>
          </a:r>
        </a:p>
      </dgm:t>
    </dgm:pt>
    <dgm:pt modelId="{F45475FD-4C91-4C11-9FD1-E950A91803E8}" type="parTrans" cxnId="{09849BDD-A390-4B79-913E-94E0F7E0AC04}">
      <dgm:prSet/>
      <dgm:spPr/>
      <dgm:t>
        <a:bodyPr/>
        <a:lstStyle/>
        <a:p>
          <a:endParaRPr lang="en-SG"/>
        </a:p>
      </dgm:t>
    </dgm:pt>
    <dgm:pt modelId="{B762BB0B-E0BF-4E4B-9C05-908D975B81D4}" type="sibTrans" cxnId="{09849BDD-A390-4B79-913E-94E0F7E0AC04}">
      <dgm:prSet/>
      <dgm:spPr/>
      <dgm:t>
        <a:bodyPr/>
        <a:lstStyle/>
        <a:p>
          <a:endParaRPr lang="en-SG"/>
        </a:p>
      </dgm:t>
    </dgm:pt>
    <dgm:pt modelId="{55F6E885-41B8-4BFB-8376-184883323531}">
      <dgm:prSet phldrT="[Text]"/>
      <dgm:spPr/>
      <dgm:t>
        <a:bodyPr/>
        <a:lstStyle/>
        <a:p>
          <a:r>
            <a:rPr lang="en-SG" dirty="0"/>
            <a:t>Python visualisation</a:t>
          </a:r>
        </a:p>
      </dgm:t>
    </dgm:pt>
    <dgm:pt modelId="{6AB5DB7A-130E-416F-89E2-35C5E8BDA624}" type="parTrans" cxnId="{B70EAC9D-B146-4E48-B43C-6DFB03183259}">
      <dgm:prSet/>
      <dgm:spPr/>
      <dgm:t>
        <a:bodyPr/>
        <a:lstStyle/>
        <a:p>
          <a:endParaRPr lang="en-SG"/>
        </a:p>
      </dgm:t>
    </dgm:pt>
    <dgm:pt modelId="{42EA57F3-D681-4104-B841-FBACA7E6C163}" type="sibTrans" cxnId="{B70EAC9D-B146-4E48-B43C-6DFB03183259}">
      <dgm:prSet/>
      <dgm:spPr/>
      <dgm:t>
        <a:bodyPr/>
        <a:lstStyle/>
        <a:p>
          <a:endParaRPr lang="en-SG"/>
        </a:p>
      </dgm:t>
    </dgm:pt>
    <dgm:pt modelId="{18CBC2C2-9741-4069-A7DF-BA18D1B2710E}">
      <dgm:prSet phldrT="[Text]" custT="1"/>
      <dgm:spPr/>
      <dgm:t>
        <a:bodyPr/>
        <a:lstStyle/>
        <a:p>
          <a:r>
            <a:rPr lang="en-SG" sz="2800" dirty="0"/>
            <a:t>Desmond Ho</a:t>
          </a:r>
        </a:p>
      </dgm:t>
    </dgm:pt>
    <dgm:pt modelId="{30BF76D8-6525-4018-88C2-8FD3BE682985}" type="parTrans" cxnId="{E61E196B-9A9C-4946-A1EA-05D969BE0900}">
      <dgm:prSet/>
      <dgm:spPr/>
      <dgm:t>
        <a:bodyPr/>
        <a:lstStyle/>
        <a:p>
          <a:endParaRPr lang="en-SG"/>
        </a:p>
      </dgm:t>
    </dgm:pt>
    <dgm:pt modelId="{EF9D1BAF-33CA-4063-A042-9133309AAA02}" type="sibTrans" cxnId="{E61E196B-9A9C-4946-A1EA-05D969BE0900}">
      <dgm:prSet/>
      <dgm:spPr/>
      <dgm:t>
        <a:bodyPr/>
        <a:lstStyle/>
        <a:p>
          <a:endParaRPr lang="en-SG"/>
        </a:p>
      </dgm:t>
    </dgm:pt>
    <dgm:pt modelId="{36426DA4-A119-41D4-A233-473A26800777}">
      <dgm:prSet phldrT="[Text]"/>
      <dgm:spPr/>
      <dgm:t>
        <a:bodyPr/>
        <a:lstStyle/>
        <a:p>
          <a:r>
            <a:rPr lang="en-SG" dirty="0"/>
            <a:t>Python code on sentiment analysis</a:t>
          </a:r>
        </a:p>
      </dgm:t>
    </dgm:pt>
    <dgm:pt modelId="{3F1F4E99-36D5-4C7C-B9EE-10D7B50C5F74}" type="parTrans" cxnId="{8DFEF8D7-A885-4BB3-8371-348E3E21E06E}">
      <dgm:prSet/>
      <dgm:spPr/>
      <dgm:t>
        <a:bodyPr/>
        <a:lstStyle/>
        <a:p>
          <a:endParaRPr lang="en-SG"/>
        </a:p>
      </dgm:t>
    </dgm:pt>
    <dgm:pt modelId="{128F6CA9-B276-440A-A42F-E38389096BBE}" type="sibTrans" cxnId="{8DFEF8D7-A885-4BB3-8371-348E3E21E06E}">
      <dgm:prSet/>
      <dgm:spPr/>
      <dgm:t>
        <a:bodyPr/>
        <a:lstStyle/>
        <a:p>
          <a:endParaRPr lang="en-SG"/>
        </a:p>
      </dgm:t>
    </dgm:pt>
    <dgm:pt modelId="{16BB5514-2F58-493E-9DB2-CC0A424A377F}">
      <dgm:prSet phldrT="[Text]"/>
      <dgm:spPr/>
      <dgm:t>
        <a:bodyPr/>
        <a:lstStyle/>
        <a:p>
          <a:r>
            <a:rPr lang="en-SG" dirty="0"/>
            <a:t>Tableau visualisation</a:t>
          </a:r>
        </a:p>
      </dgm:t>
    </dgm:pt>
    <dgm:pt modelId="{AAA64A20-0C22-4279-B9B4-80A52202AB14}" type="parTrans" cxnId="{4C4665DD-4B1C-4A2E-9EDA-F47904094C8B}">
      <dgm:prSet/>
      <dgm:spPr/>
      <dgm:t>
        <a:bodyPr/>
        <a:lstStyle/>
        <a:p>
          <a:endParaRPr lang="en-SG"/>
        </a:p>
      </dgm:t>
    </dgm:pt>
    <dgm:pt modelId="{1758172B-A1BC-4FC3-8D9E-5A97B94BA12F}" type="sibTrans" cxnId="{4C4665DD-4B1C-4A2E-9EDA-F47904094C8B}">
      <dgm:prSet/>
      <dgm:spPr/>
      <dgm:t>
        <a:bodyPr/>
        <a:lstStyle/>
        <a:p>
          <a:endParaRPr lang="en-SG"/>
        </a:p>
      </dgm:t>
    </dgm:pt>
    <dgm:pt modelId="{471AA10D-5BEE-41CE-AFBC-7158F7E6CA1A}">
      <dgm:prSet phldrT="[Text]" custT="1"/>
      <dgm:spPr/>
      <dgm:t>
        <a:bodyPr/>
        <a:lstStyle/>
        <a:p>
          <a:r>
            <a:rPr lang="en-SG" sz="2800" dirty="0"/>
            <a:t>Lim Hui Ting</a:t>
          </a:r>
        </a:p>
      </dgm:t>
    </dgm:pt>
    <dgm:pt modelId="{3EF991B7-4013-430B-ADEA-39A12D8A7E53}" type="parTrans" cxnId="{4598983B-D617-4DFB-B347-C8096A3663D1}">
      <dgm:prSet/>
      <dgm:spPr/>
      <dgm:t>
        <a:bodyPr/>
        <a:lstStyle/>
        <a:p>
          <a:endParaRPr lang="en-SG"/>
        </a:p>
      </dgm:t>
    </dgm:pt>
    <dgm:pt modelId="{C208C2D0-1DF1-4A3E-ABA9-6DC468A9BCC2}" type="sibTrans" cxnId="{4598983B-D617-4DFB-B347-C8096A3663D1}">
      <dgm:prSet/>
      <dgm:spPr/>
      <dgm:t>
        <a:bodyPr/>
        <a:lstStyle/>
        <a:p>
          <a:endParaRPr lang="en-SG"/>
        </a:p>
      </dgm:t>
    </dgm:pt>
    <dgm:pt modelId="{B28C6737-E294-41AF-B0A3-6180CE023D15}">
      <dgm:prSet phldrT="[Text]"/>
      <dgm:spPr/>
      <dgm:t>
        <a:bodyPr/>
        <a:lstStyle/>
        <a:p>
          <a:r>
            <a:rPr lang="en-SG" dirty="0"/>
            <a:t>Python code on K-means clustering (use of new package </a:t>
          </a:r>
          <a:r>
            <a:rPr lang="en-SG" dirty="0" err="1"/>
            <a:t>scikit</a:t>
          </a:r>
          <a:r>
            <a:rPr lang="en-SG" dirty="0"/>
            <a:t>)</a:t>
          </a:r>
        </a:p>
      </dgm:t>
    </dgm:pt>
    <dgm:pt modelId="{E9496D1F-78D8-4780-B188-C2870D2B0791}" type="parTrans" cxnId="{1C8E383E-2280-4E91-88DE-2DD089D28514}">
      <dgm:prSet/>
      <dgm:spPr/>
      <dgm:t>
        <a:bodyPr/>
        <a:lstStyle/>
        <a:p>
          <a:endParaRPr lang="en-SG"/>
        </a:p>
      </dgm:t>
    </dgm:pt>
    <dgm:pt modelId="{516E027C-1D5C-4170-9EE5-D0C6DFD69526}" type="sibTrans" cxnId="{1C8E383E-2280-4E91-88DE-2DD089D28514}">
      <dgm:prSet/>
      <dgm:spPr/>
      <dgm:t>
        <a:bodyPr/>
        <a:lstStyle/>
        <a:p>
          <a:endParaRPr lang="en-SG"/>
        </a:p>
      </dgm:t>
    </dgm:pt>
    <dgm:pt modelId="{DF460E32-B0C2-4EFD-BD88-70776301CB51}">
      <dgm:prSet phldrT="[Text]" custT="1"/>
      <dgm:spPr/>
      <dgm:t>
        <a:bodyPr/>
        <a:lstStyle/>
        <a:p>
          <a:r>
            <a:rPr lang="en-SG" sz="2800" dirty="0"/>
            <a:t>Ong Hui Lin</a:t>
          </a:r>
        </a:p>
      </dgm:t>
    </dgm:pt>
    <dgm:pt modelId="{7304F6E7-7A37-4796-8C63-B0D92D22DF74}" type="parTrans" cxnId="{2453C11E-532A-42F7-AD50-942330847135}">
      <dgm:prSet/>
      <dgm:spPr/>
      <dgm:t>
        <a:bodyPr/>
        <a:lstStyle/>
        <a:p>
          <a:endParaRPr lang="en-SG"/>
        </a:p>
      </dgm:t>
    </dgm:pt>
    <dgm:pt modelId="{DF95F773-2DB8-42AE-93EB-4D8EEF35C3F9}" type="sibTrans" cxnId="{2453C11E-532A-42F7-AD50-942330847135}">
      <dgm:prSet/>
      <dgm:spPr/>
      <dgm:t>
        <a:bodyPr/>
        <a:lstStyle/>
        <a:p>
          <a:endParaRPr lang="en-SG"/>
        </a:p>
      </dgm:t>
    </dgm:pt>
    <dgm:pt modelId="{269B248B-FF58-4FC7-869A-E49C08541636}">
      <dgm:prSet phldrT="[Text]" custT="1"/>
      <dgm:spPr/>
      <dgm:t>
        <a:bodyPr/>
        <a:lstStyle/>
        <a:p>
          <a:r>
            <a:rPr lang="en-SG" sz="2800" dirty="0"/>
            <a:t>Catherine Leo</a:t>
          </a:r>
        </a:p>
      </dgm:t>
    </dgm:pt>
    <dgm:pt modelId="{7501DD0A-CCB8-482D-ABF8-05A03465A243}" type="parTrans" cxnId="{D1D81215-D7CD-416E-9F52-4553205D5671}">
      <dgm:prSet/>
      <dgm:spPr/>
      <dgm:t>
        <a:bodyPr/>
        <a:lstStyle/>
        <a:p>
          <a:endParaRPr lang="en-SG"/>
        </a:p>
      </dgm:t>
    </dgm:pt>
    <dgm:pt modelId="{7C97EC39-6423-4182-8AAE-280A0464B984}" type="sibTrans" cxnId="{D1D81215-D7CD-416E-9F52-4553205D5671}">
      <dgm:prSet/>
      <dgm:spPr/>
      <dgm:t>
        <a:bodyPr/>
        <a:lstStyle/>
        <a:p>
          <a:endParaRPr lang="en-SG"/>
        </a:p>
      </dgm:t>
    </dgm:pt>
    <dgm:pt modelId="{E0DB9C6E-0746-4EB9-8360-2056784486C0}">
      <dgm:prSet phldrT="[Text]" custT="1"/>
      <dgm:spPr/>
      <dgm:t>
        <a:bodyPr/>
        <a:lstStyle/>
        <a:p>
          <a:r>
            <a:rPr lang="en-SG" sz="2800" dirty="0"/>
            <a:t>Siddhant</a:t>
          </a:r>
        </a:p>
      </dgm:t>
    </dgm:pt>
    <dgm:pt modelId="{4B20D85C-F33C-49EE-B756-E97F3D40D3FE}" type="parTrans" cxnId="{B5662CF9-5386-4384-AE2D-2046080FE7AD}">
      <dgm:prSet/>
      <dgm:spPr/>
      <dgm:t>
        <a:bodyPr/>
        <a:lstStyle/>
        <a:p>
          <a:endParaRPr lang="en-SG"/>
        </a:p>
      </dgm:t>
    </dgm:pt>
    <dgm:pt modelId="{90B7B400-1787-4BBC-AAAD-19432234C65A}" type="sibTrans" cxnId="{B5662CF9-5386-4384-AE2D-2046080FE7AD}">
      <dgm:prSet/>
      <dgm:spPr/>
      <dgm:t>
        <a:bodyPr/>
        <a:lstStyle/>
        <a:p>
          <a:endParaRPr lang="en-SG"/>
        </a:p>
      </dgm:t>
    </dgm:pt>
    <dgm:pt modelId="{3901638E-5092-478E-A2F9-4AE3FF29ADE2}">
      <dgm:prSet phldrT="[Text]" custT="1"/>
      <dgm:spPr/>
      <dgm:t>
        <a:bodyPr/>
        <a:lstStyle/>
        <a:p>
          <a:r>
            <a:rPr lang="en-SG" sz="1700" dirty="0"/>
            <a:t>Text extraction for PDF reports</a:t>
          </a:r>
        </a:p>
      </dgm:t>
    </dgm:pt>
    <dgm:pt modelId="{49F6BEAB-874C-44FB-A73B-522367158130}" type="parTrans" cxnId="{E9F57AE0-A309-4F36-B48E-2FA3CD3748C7}">
      <dgm:prSet/>
      <dgm:spPr/>
      <dgm:t>
        <a:bodyPr/>
        <a:lstStyle/>
        <a:p>
          <a:endParaRPr lang="en-SG"/>
        </a:p>
      </dgm:t>
    </dgm:pt>
    <dgm:pt modelId="{FEDF0EF4-B06F-41AD-BADF-99FBC8E8EA1B}" type="sibTrans" cxnId="{E9F57AE0-A309-4F36-B48E-2FA3CD3748C7}">
      <dgm:prSet/>
      <dgm:spPr/>
      <dgm:t>
        <a:bodyPr/>
        <a:lstStyle/>
        <a:p>
          <a:endParaRPr lang="en-SG"/>
        </a:p>
      </dgm:t>
    </dgm:pt>
    <dgm:pt modelId="{7187D1CE-64B5-4880-86EC-32DA5CB7722A}">
      <dgm:prSet phldrT="[Text]" custT="1"/>
      <dgm:spPr/>
      <dgm:t>
        <a:bodyPr/>
        <a:lstStyle/>
        <a:p>
          <a:r>
            <a:rPr lang="en-SG" sz="1700" dirty="0"/>
            <a:t>Python code on OS package</a:t>
          </a:r>
        </a:p>
      </dgm:t>
    </dgm:pt>
    <dgm:pt modelId="{D013CC1D-E804-47D4-AF97-53B7E7B5FD47}" type="parTrans" cxnId="{52E1918A-DBBD-4046-8AF8-75E843CC1B7C}">
      <dgm:prSet/>
      <dgm:spPr/>
      <dgm:t>
        <a:bodyPr/>
        <a:lstStyle/>
        <a:p>
          <a:endParaRPr lang="en-SG"/>
        </a:p>
      </dgm:t>
    </dgm:pt>
    <dgm:pt modelId="{947D734B-C4B2-4400-BC51-F6A581E3E3A2}" type="sibTrans" cxnId="{52E1918A-DBBD-4046-8AF8-75E843CC1B7C}">
      <dgm:prSet/>
      <dgm:spPr/>
      <dgm:t>
        <a:bodyPr/>
        <a:lstStyle/>
        <a:p>
          <a:endParaRPr lang="en-SG"/>
        </a:p>
      </dgm:t>
    </dgm:pt>
    <dgm:pt modelId="{E5F04AEF-76FE-4A1C-82C2-BD2D2A709776}">
      <dgm:prSet phldrT="[Text]" custT="1"/>
      <dgm:spPr/>
      <dgm:t>
        <a:bodyPr/>
        <a:lstStyle/>
        <a:p>
          <a:r>
            <a:rPr lang="en-SG" sz="1700" kern="1200">
              <a:latin typeface="Gill Sans MT" panose="020B0502020104020203"/>
              <a:ea typeface="+mn-ea"/>
              <a:cs typeface="+mn-cs"/>
            </a:rPr>
            <a:t>Provided domain knowledge on business problem</a:t>
          </a:r>
          <a:endParaRPr lang="en-SG" sz="1700" kern="1200" dirty="0">
            <a:latin typeface="Gill Sans MT" panose="020B0502020104020203"/>
            <a:ea typeface="+mn-ea"/>
            <a:cs typeface="+mn-cs"/>
          </a:endParaRPr>
        </a:p>
      </dgm:t>
    </dgm:pt>
    <dgm:pt modelId="{59BE9ABD-EA6F-4739-B0AA-FF51D4CB25B9}" type="parTrans" cxnId="{14AA3792-702E-4127-8397-3CEF29EA9597}">
      <dgm:prSet/>
      <dgm:spPr/>
      <dgm:t>
        <a:bodyPr/>
        <a:lstStyle/>
        <a:p>
          <a:endParaRPr lang="en-SG"/>
        </a:p>
      </dgm:t>
    </dgm:pt>
    <dgm:pt modelId="{3FDF1AAA-2270-4893-911B-EADF75BB98CE}" type="sibTrans" cxnId="{14AA3792-702E-4127-8397-3CEF29EA9597}">
      <dgm:prSet/>
      <dgm:spPr/>
      <dgm:t>
        <a:bodyPr/>
        <a:lstStyle/>
        <a:p>
          <a:endParaRPr lang="en-SG"/>
        </a:p>
      </dgm:t>
    </dgm:pt>
    <dgm:pt modelId="{799ED06D-C4D0-4A41-96DA-A489FDB9D054}">
      <dgm:prSet phldrT="[Text]"/>
      <dgm:spPr/>
      <dgm:t>
        <a:bodyPr/>
        <a:lstStyle/>
        <a:p>
          <a:r>
            <a:rPr lang="en-SG" dirty="0"/>
            <a:t>Text extraction for PDF reports</a:t>
          </a:r>
        </a:p>
      </dgm:t>
    </dgm:pt>
    <dgm:pt modelId="{14FDBA56-A3A6-40B4-A617-0874C711BAD5}" type="parTrans" cxnId="{F0CBAE5B-BEC6-437E-8B27-86EF17339385}">
      <dgm:prSet/>
      <dgm:spPr/>
      <dgm:t>
        <a:bodyPr/>
        <a:lstStyle/>
        <a:p>
          <a:endParaRPr lang="en-SG"/>
        </a:p>
      </dgm:t>
    </dgm:pt>
    <dgm:pt modelId="{66D3D2AD-E2B5-4ED0-B27C-46485C60D1AE}" type="sibTrans" cxnId="{F0CBAE5B-BEC6-437E-8B27-86EF17339385}">
      <dgm:prSet/>
      <dgm:spPr/>
      <dgm:t>
        <a:bodyPr/>
        <a:lstStyle/>
        <a:p>
          <a:endParaRPr lang="en-SG"/>
        </a:p>
      </dgm:t>
    </dgm:pt>
    <dgm:pt modelId="{00C619AA-E0AE-40EB-BCE7-3E749E699881}">
      <dgm:prSet phldrT="[Text]" custT="1"/>
      <dgm:spPr/>
      <dgm:t>
        <a:bodyPr/>
        <a:lstStyle/>
        <a:p>
          <a:r>
            <a:rPr lang="en-SG" sz="1700" kern="1200">
              <a:latin typeface="Gill Sans MT" panose="020B0502020104020203"/>
              <a:ea typeface="+mn-ea"/>
              <a:cs typeface="+mn-cs"/>
            </a:rPr>
            <a:t>Use of domain knowledge to identify keywords for training of sentiment analysis model</a:t>
          </a:r>
          <a:endParaRPr lang="en-SG" sz="1700" kern="1200" dirty="0">
            <a:latin typeface="Gill Sans MT" panose="020B0502020104020203"/>
            <a:ea typeface="+mn-ea"/>
            <a:cs typeface="+mn-cs"/>
          </a:endParaRPr>
        </a:p>
      </dgm:t>
    </dgm:pt>
    <dgm:pt modelId="{B2BD6BC8-1BE1-4CD2-A0D2-6CCC741C7AAB}" type="parTrans" cxnId="{258AE902-9BD9-47DB-8314-0E4B456A8AB3}">
      <dgm:prSet/>
      <dgm:spPr/>
      <dgm:t>
        <a:bodyPr/>
        <a:lstStyle/>
        <a:p>
          <a:endParaRPr lang="en-SG"/>
        </a:p>
      </dgm:t>
    </dgm:pt>
    <dgm:pt modelId="{D757D026-ADCE-4B4E-AD4F-3A48C37F5122}" type="sibTrans" cxnId="{258AE902-9BD9-47DB-8314-0E4B456A8AB3}">
      <dgm:prSet/>
      <dgm:spPr/>
      <dgm:t>
        <a:bodyPr/>
        <a:lstStyle/>
        <a:p>
          <a:endParaRPr lang="en-SG"/>
        </a:p>
      </dgm:t>
    </dgm:pt>
    <dgm:pt modelId="{C7F294FA-D3FD-4CE1-A9E9-552D367DA97E}">
      <dgm:prSet phldrT="[Text]" custT="1"/>
      <dgm:spPr/>
      <dgm:t>
        <a:bodyPr/>
        <a:lstStyle/>
        <a:p>
          <a:r>
            <a:rPr lang="en-SG" sz="1700" dirty="0"/>
            <a:t>Text extraction for PDF reports</a:t>
          </a:r>
        </a:p>
      </dgm:t>
    </dgm:pt>
    <dgm:pt modelId="{058549AB-7E3C-4FCF-A523-723F0B2F565E}" type="parTrans" cxnId="{AA1996BE-B733-4F0D-B29D-A8BB6A88F756}">
      <dgm:prSet/>
      <dgm:spPr/>
      <dgm:t>
        <a:bodyPr/>
        <a:lstStyle/>
        <a:p>
          <a:endParaRPr lang="en-SG"/>
        </a:p>
      </dgm:t>
    </dgm:pt>
    <dgm:pt modelId="{3AE2CDE7-A1CA-4111-A733-2475014E32CE}" type="sibTrans" cxnId="{AA1996BE-B733-4F0D-B29D-A8BB6A88F756}">
      <dgm:prSet/>
      <dgm:spPr/>
      <dgm:t>
        <a:bodyPr/>
        <a:lstStyle/>
        <a:p>
          <a:endParaRPr lang="en-SG"/>
        </a:p>
      </dgm:t>
    </dgm:pt>
    <dgm:pt modelId="{A082BF89-CF94-480C-AD97-7AB0ED35A4BC}">
      <dgm:prSet phldrT="[Text]" custT="1"/>
      <dgm:spPr/>
      <dgm:t>
        <a:bodyPr/>
        <a:lstStyle/>
        <a:p>
          <a:r>
            <a:rPr lang="en-SG" sz="1700" dirty="0"/>
            <a:t>Model enhancement with keywords for feature engineering</a:t>
          </a:r>
        </a:p>
      </dgm:t>
    </dgm:pt>
    <dgm:pt modelId="{8F33F358-8FD4-4B4D-937A-04A58F6AC0A5}" type="parTrans" cxnId="{A528B8AF-D62F-4ABD-9599-DF08A0B1DEEE}">
      <dgm:prSet/>
      <dgm:spPr/>
      <dgm:t>
        <a:bodyPr/>
        <a:lstStyle/>
        <a:p>
          <a:endParaRPr lang="en-SG"/>
        </a:p>
      </dgm:t>
    </dgm:pt>
    <dgm:pt modelId="{DD9F4DE8-59B4-428F-A94C-591DA031ACE8}" type="sibTrans" cxnId="{A528B8AF-D62F-4ABD-9599-DF08A0B1DEEE}">
      <dgm:prSet/>
      <dgm:spPr/>
      <dgm:t>
        <a:bodyPr/>
        <a:lstStyle/>
        <a:p>
          <a:endParaRPr lang="en-SG"/>
        </a:p>
      </dgm:t>
    </dgm:pt>
    <dgm:pt modelId="{3FFC12CF-54F6-440F-BDD2-6B2894E5DAEE}" type="pres">
      <dgm:prSet presAssocID="{2BABCCA7-0722-45E1-AD7B-54EFB1471185}" presName="Name0" presStyleCnt="0">
        <dgm:presLayoutVars>
          <dgm:dir/>
          <dgm:animLvl val="lvl"/>
          <dgm:resizeHandles val="exact"/>
        </dgm:presLayoutVars>
      </dgm:prSet>
      <dgm:spPr/>
    </dgm:pt>
    <dgm:pt modelId="{B3DB6556-5F0A-4321-9B1D-95AF8085E002}" type="pres">
      <dgm:prSet presAssocID="{66887DBF-2E5C-466E-93E8-5E2EE45178D6}" presName="linNode" presStyleCnt="0"/>
      <dgm:spPr/>
    </dgm:pt>
    <dgm:pt modelId="{AF06564B-3E8A-4D13-8D73-8DEBCEB46F14}" type="pres">
      <dgm:prSet presAssocID="{66887DBF-2E5C-466E-93E8-5E2EE45178D6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022009B8-54FB-41EE-A283-B5ACA7DF543B}" type="pres">
      <dgm:prSet presAssocID="{66887DBF-2E5C-466E-93E8-5E2EE45178D6}" presName="descendantText" presStyleLbl="alignAccFollowNode1" presStyleIdx="0" presStyleCnt="6">
        <dgm:presLayoutVars>
          <dgm:bulletEnabled val="1"/>
        </dgm:presLayoutVars>
      </dgm:prSet>
      <dgm:spPr/>
    </dgm:pt>
    <dgm:pt modelId="{482A256E-6DBA-4CA9-B135-19CE64577680}" type="pres">
      <dgm:prSet presAssocID="{D7A74850-439E-40B0-9E9A-815C3EBD627A}" presName="sp" presStyleCnt="0"/>
      <dgm:spPr/>
    </dgm:pt>
    <dgm:pt modelId="{CA976EE3-554A-4401-91F9-A57333BE6788}" type="pres">
      <dgm:prSet presAssocID="{18CBC2C2-9741-4069-A7DF-BA18D1B2710E}" presName="linNode" presStyleCnt="0"/>
      <dgm:spPr/>
    </dgm:pt>
    <dgm:pt modelId="{DBAE50F0-77C8-4CFE-80F7-DA9CD9C23087}" type="pres">
      <dgm:prSet presAssocID="{18CBC2C2-9741-4069-A7DF-BA18D1B2710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2EDFF642-85A4-4BEE-95FF-F5DF18F3940A}" type="pres">
      <dgm:prSet presAssocID="{18CBC2C2-9741-4069-A7DF-BA18D1B2710E}" presName="descendantText" presStyleLbl="alignAccFollowNode1" presStyleIdx="1" presStyleCnt="6">
        <dgm:presLayoutVars>
          <dgm:bulletEnabled val="1"/>
        </dgm:presLayoutVars>
      </dgm:prSet>
      <dgm:spPr/>
    </dgm:pt>
    <dgm:pt modelId="{7C8FF3FF-5445-43B7-98D0-939575A01396}" type="pres">
      <dgm:prSet presAssocID="{EF9D1BAF-33CA-4063-A042-9133309AAA02}" presName="sp" presStyleCnt="0"/>
      <dgm:spPr/>
    </dgm:pt>
    <dgm:pt modelId="{867E3A7A-E54F-462C-B69D-C276500F8051}" type="pres">
      <dgm:prSet presAssocID="{471AA10D-5BEE-41CE-AFBC-7158F7E6CA1A}" presName="linNode" presStyleCnt="0"/>
      <dgm:spPr/>
    </dgm:pt>
    <dgm:pt modelId="{0BF51646-1078-4CDF-A692-3DB8AAC23595}" type="pres">
      <dgm:prSet presAssocID="{471AA10D-5BEE-41CE-AFBC-7158F7E6CA1A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4F8E4C62-7103-4176-8CF8-90DF8A07F606}" type="pres">
      <dgm:prSet presAssocID="{471AA10D-5BEE-41CE-AFBC-7158F7E6CA1A}" presName="descendantText" presStyleLbl="alignAccFollowNode1" presStyleIdx="2" presStyleCnt="6">
        <dgm:presLayoutVars>
          <dgm:bulletEnabled val="1"/>
        </dgm:presLayoutVars>
      </dgm:prSet>
      <dgm:spPr/>
    </dgm:pt>
    <dgm:pt modelId="{6857C01E-F917-4534-BD8F-E7EE3D957FB5}" type="pres">
      <dgm:prSet presAssocID="{C208C2D0-1DF1-4A3E-ABA9-6DC468A9BCC2}" presName="sp" presStyleCnt="0"/>
      <dgm:spPr/>
    </dgm:pt>
    <dgm:pt modelId="{6E02ACE7-D14E-48D4-AE92-6BF958AD3EFD}" type="pres">
      <dgm:prSet presAssocID="{DF460E32-B0C2-4EFD-BD88-70776301CB51}" presName="linNode" presStyleCnt="0"/>
      <dgm:spPr/>
    </dgm:pt>
    <dgm:pt modelId="{AB73A718-D0F3-4A21-9BFE-FD9F4E9D643B}" type="pres">
      <dgm:prSet presAssocID="{DF460E32-B0C2-4EFD-BD88-70776301CB51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00C4D6BA-49A5-47F2-B230-A3DA303FA061}" type="pres">
      <dgm:prSet presAssocID="{DF460E32-B0C2-4EFD-BD88-70776301CB51}" presName="descendantText" presStyleLbl="alignAccFollowNode1" presStyleIdx="3" presStyleCnt="6">
        <dgm:presLayoutVars>
          <dgm:bulletEnabled val="1"/>
        </dgm:presLayoutVars>
      </dgm:prSet>
      <dgm:spPr/>
    </dgm:pt>
    <dgm:pt modelId="{EE057A1E-D829-4492-AA18-19A144647894}" type="pres">
      <dgm:prSet presAssocID="{DF95F773-2DB8-42AE-93EB-4D8EEF35C3F9}" presName="sp" presStyleCnt="0"/>
      <dgm:spPr/>
    </dgm:pt>
    <dgm:pt modelId="{A922B33B-1206-44D0-B2E4-AE831A13A582}" type="pres">
      <dgm:prSet presAssocID="{269B248B-FF58-4FC7-869A-E49C08541636}" presName="linNode" presStyleCnt="0"/>
      <dgm:spPr/>
    </dgm:pt>
    <dgm:pt modelId="{4855D67A-7518-4D00-B990-A000D20A0C85}" type="pres">
      <dgm:prSet presAssocID="{269B248B-FF58-4FC7-869A-E49C08541636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2C00577B-66BC-4A95-8F1D-9E25E5645F83}" type="pres">
      <dgm:prSet presAssocID="{269B248B-FF58-4FC7-869A-E49C08541636}" presName="descendantText" presStyleLbl="alignAccFollowNode1" presStyleIdx="4" presStyleCnt="6">
        <dgm:presLayoutVars>
          <dgm:bulletEnabled val="1"/>
        </dgm:presLayoutVars>
      </dgm:prSet>
      <dgm:spPr/>
    </dgm:pt>
    <dgm:pt modelId="{042FA3D3-5D00-4F24-AC1A-A0CF4F733778}" type="pres">
      <dgm:prSet presAssocID="{7C97EC39-6423-4182-8AAE-280A0464B984}" presName="sp" presStyleCnt="0"/>
      <dgm:spPr/>
    </dgm:pt>
    <dgm:pt modelId="{01995A0A-FCCA-4F87-9460-7F01CAA3D4DF}" type="pres">
      <dgm:prSet presAssocID="{E0DB9C6E-0746-4EB9-8360-2056784486C0}" presName="linNode" presStyleCnt="0"/>
      <dgm:spPr/>
    </dgm:pt>
    <dgm:pt modelId="{12CF50F5-1D32-46DC-B9D3-96C57EF3A891}" type="pres">
      <dgm:prSet presAssocID="{E0DB9C6E-0746-4EB9-8360-2056784486C0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4946B3B3-093E-41F7-B8CE-96D2F0F1EAF8}" type="pres">
      <dgm:prSet presAssocID="{E0DB9C6E-0746-4EB9-8360-2056784486C0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258AE902-9BD9-47DB-8314-0E4B456A8AB3}" srcId="{E0DB9C6E-0746-4EB9-8360-2056784486C0}" destId="{00C619AA-E0AE-40EB-BCE7-3E749E699881}" srcOrd="1" destOrd="0" parTransId="{B2BD6BC8-1BE1-4CD2-A0D2-6CCC741C7AAB}" sibTransId="{D757D026-ADCE-4B4E-AD4F-3A48C37F5122}"/>
    <dgm:cxn modelId="{D1D81215-D7CD-416E-9F52-4553205D5671}" srcId="{2BABCCA7-0722-45E1-AD7B-54EFB1471185}" destId="{269B248B-FF58-4FC7-869A-E49C08541636}" srcOrd="4" destOrd="0" parTransId="{7501DD0A-CCB8-482D-ABF8-05A03465A243}" sibTransId="{7C97EC39-6423-4182-8AAE-280A0464B984}"/>
    <dgm:cxn modelId="{300D9B1B-33FF-404D-A53C-A8E14D3BBDA4}" type="presOf" srcId="{E0DB9C6E-0746-4EB9-8360-2056784486C0}" destId="{12CF50F5-1D32-46DC-B9D3-96C57EF3A891}" srcOrd="0" destOrd="0" presId="urn:microsoft.com/office/officeart/2005/8/layout/vList5"/>
    <dgm:cxn modelId="{2453C11E-532A-42F7-AD50-942330847135}" srcId="{2BABCCA7-0722-45E1-AD7B-54EFB1471185}" destId="{DF460E32-B0C2-4EFD-BD88-70776301CB51}" srcOrd="3" destOrd="0" parTransId="{7304F6E7-7A37-4796-8C63-B0D92D22DF74}" sibTransId="{DF95F773-2DB8-42AE-93EB-4D8EEF35C3F9}"/>
    <dgm:cxn modelId="{677FF41E-7CB4-4253-B9F3-77B50DF373E8}" type="presOf" srcId="{16BB5514-2F58-493E-9DB2-CC0A424A377F}" destId="{2EDFF642-85A4-4BEE-95FF-F5DF18F3940A}" srcOrd="0" destOrd="1" presId="urn:microsoft.com/office/officeart/2005/8/layout/vList5"/>
    <dgm:cxn modelId="{39A60B37-DF11-4241-B9E6-F354F70912AE}" type="presOf" srcId="{18CBC2C2-9741-4069-A7DF-BA18D1B2710E}" destId="{DBAE50F0-77C8-4CFE-80F7-DA9CD9C23087}" srcOrd="0" destOrd="0" presId="urn:microsoft.com/office/officeart/2005/8/layout/vList5"/>
    <dgm:cxn modelId="{02936737-2B40-4182-ACC7-464B2CF4BC04}" type="presOf" srcId="{00C619AA-E0AE-40EB-BCE7-3E749E699881}" destId="{4946B3B3-093E-41F7-B8CE-96D2F0F1EAF8}" srcOrd="0" destOrd="1" presId="urn:microsoft.com/office/officeart/2005/8/layout/vList5"/>
    <dgm:cxn modelId="{4598983B-D617-4DFB-B347-C8096A3663D1}" srcId="{2BABCCA7-0722-45E1-AD7B-54EFB1471185}" destId="{471AA10D-5BEE-41CE-AFBC-7158F7E6CA1A}" srcOrd="2" destOrd="0" parTransId="{3EF991B7-4013-430B-ADEA-39A12D8A7E53}" sibTransId="{C208C2D0-1DF1-4A3E-ABA9-6DC468A9BCC2}"/>
    <dgm:cxn modelId="{1C8E383E-2280-4E91-88DE-2DD089D28514}" srcId="{471AA10D-5BEE-41CE-AFBC-7158F7E6CA1A}" destId="{B28C6737-E294-41AF-B0A3-6180CE023D15}" srcOrd="0" destOrd="0" parTransId="{E9496D1F-78D8-4780-B188-C2870D2B0791}" sibTransId="{516E027C-1D5C-4170-9EE5-D0C6DFD69526}"/>
    <dgm:cxn modelId="{DA576F3E-B1DB-4C35-A46A-195372EEBB28}" type="presOf" srcId="{269B248B-FF58-4FC7-869A-E49C08541636}" destId="{4855D67A-7518-4D00-B990-A000D20A0C85}" srcOrd="0" destOrd="0" presId="urn:microsoft.com/office/officeart/2005/8/layout/vList5"/>
    <dgm:cxn modelId="{46CD7646-1244-4EE5-8621-3ECDD26A9A09}" srcId="{2BABCCA7-0722-45E1-AD7B-54EFB1471185}" destId="{66887DBF-2E5C-466E-93E8-5E2EE45178D6}" srcOrd="0" destOrd="0" parTransId="{E09A7B21-F72E-4324-B37E-7AAB283D7F66}" sibTransId="{D7A74850-439E-40B0-9E9A-815C3EBD627A}"/>
    <dgm:cxn modelId="{D1AC4F54-62AA-474F-AF09-55F24D9D41C5}" type="presOf" srcId="{471AA10D-5BEE-41CE-AFBC-7158F7E6CA1A}" destId="{0BF51646-1078-4CDF-A692-3DB8AAC23595}" srcOrd="0" destOrd="0" presId="urn:microsoft.com/office/officeart/2005/8/layout/vList5"/>
    <dgm:cxn modelId="{F0CBAE5B-BEC6-437E-8B27-86EF17339385}" srcId="{471AA10D-5BEE-41CE-AFBC-7158F7E6CA1A}" destId="{799ED06D-C4D0-4A41-96DA-A489FDB9D054}" srcOrd="1" destOrd="0" parTransId="{14FDBA56-A3A6-40B4-A617-0874C711BAD5}" sibTransId="{66D3D2AD-E2B5-4ED0-B27C-46485C60D1AE}"/>
    <dgm:cxn modelId="{25E46669-23A0-497D-83F6-A229A075FBF9}" type="presOf" srcId="{66887DBF-2E5C-466E-93E8-5E2EE45178D6}" destId="{AF06564B-3E8A-4D13-8D73-8DEBCEB46F14}" srcOrd="0" destOrd="0" presId="urn:microsoft.com/office/officeart/2005/8/layout/vList5"/>
    <dgm:cxn modelId="{E61E196B-9A9C-4946-A1EA-05D969BE0900}" srcId="{2BABCCA7-0722-45E1-AD7B-54EFB1471185}" destId="{18CBC2C2-9741-4069-A7DF-BA18D1B2710E}" srcOrd="1" destOrd="0" parTransId="{30BF76D8-6525-4018-88C2-8FD3BE682985}" sibTransId="{EF9D1BAF-33CA-4063-A042-9133309AAA02}"/>
    <dgm:cxn modelId="{5D9FFA6C-2F23-44D9-BC47-AF44CAEB8133}" type="presOf" srcId="{36426DA4-A119-41D4-A233-473A26800777}" destId="{2EDFF642-85A4-4BEE-95FF-F5DF18F3940A}" srcOrd="0" destOrd="0" presId="urn:microsoft.com/office/officeart/2005/8/layout/vList5"/>
    <dgm:cxn modelId="{145A956E-FFC8-475E-9C6A-F1142B31C440}" type="presOf" srcId="{C7F294FA-D3FD-4CE1-A9E9-552D367DA97E}" destId="{2C00577B-66BC-4A95-8F1D-9E25E5645F83}" srcOrd="0" destOrd="1" presId="urn:microsoft.com/office/officeart/2005/8/layout/vList5"/>
    <dgm:cxn modelId="{A527D17E-FC12-43B3-A3AF-5D1B14A4D827}" type="presOf" srcId="{240951CB-6A65-430E-8959-FBE71E75B164}" destId="{022009B8-54FB-41EE-A283-B5ACA7DF543B}" srcOrd="0" destOrd="0" presId="urn:microsoft.com/office/officeart/2005/8/layout/vList5"/>
    <dgm:cxn modelId="{0EE3D27F-EDF8-4873-8484-E21CB4906CF0}" type="presOf" srcId="{DF460E32-B0C2-4EFD-BD88-70776301CB51}" destId="{AB73A718-D0F3-4A21-9BFE-FD9F4E9D643B}" srcOrd="0" destOrd="0" presId="urn:microsoft.com/office/officeart/2005/8/layout/vList5"/>
    <dgm:cxn modelId="{52E1918A-DBBD-4046-8AF8-75E843CC1B7C}" srcId="{269B248B-FF58-4FC7-869A-E49C08541636}" destId="{7187D1CE-64B5-4880-86EC-32DA5CB7722A}" srcOrd="0" destOrd="0" parTransId="{D013CC1D-E804-47D4-AF97-53B7E7B5FD47}" sibTransId="{947D734B-C4B2-4400-BC51-F6A581E3E3A2}"/>
    <dgm:cxn modelId="{14AA3792-702E-4127-8397-3CEF29EA9597}" srcId="{E0DB9C6E-0746-4EB9-8360-2056784486C0}" destId="{E5F04AEF-76FE-4A1C-82C2-BD2D2A709776}" srcOrd="0" destOrd="0" parTransId="{59BE9ABD-EA6F-4739-B0AA-FF51D4CB25B9}" sibTransId="{3FDF1AAA-2270-4893-911B-EADF75BB98CE}"/>
    <dgm:cxn modelId="{B70EAC9D-B146-4E48-B43C-6DFB03183259}" srcId="{66887DBF-2E5C-466E-93E8-5E2EE45178D6}" destId="{55F6E885-41B8-4BFB-8376-184883323531}" srcOrd="1" destOrd="0" parTransId="{6AB5DB7A-130E-416F-89E2-35C5E8BDA624}" sibTransId="{42EA57F3-D681-4104-B841-FBACA7E6C163}"/>
    <dgm:cxn modelId="{7067BDA5-913A-4C6C-96D3-9928F88D61B1}" type="presOf" srcId="{E5F04AEF-76FE-4A1C-82C2-BD2D2A709776}" destId="{4946B3B3-093E-41F7-B8CE-96D2F0F1EAF8}" srcOrd="0" destOrd="0" presId="urn:microsoft.com/office/officeart/2005/8/layout/vList5"/>
    <dgm:cxn modelId="{E08117AE-F4AC-4C7D-9A01-FC4217917E58}" type="presOf" srcId="{3901638E-5092-478E-A2F9-4AE3FF29ADE2}" destId="{00C4D6BA-49A5-47F2-B230-A3DA303FA061}" srcOrd="0" destOrd="0" presId="urn:microsoft.com/office/officeart/2005/8/layout/vList5"/>
    <dgm:cxn modelId="{A528B8AF-D62F-4ABD-9599-DF08A0B1DEEE}" srcId="{DF460E32-B0C2-4EFD-BD88-70776301CB51}" destId="{A082BF89-CF94-480C-AD97-7AB0ED35A4BC}" srcOrd="1" destOrd="0" parTransId="{8F33F358-8FD4-4B4D-937A-04A58F6AC0A5}" sibTransId="{DD9F4DE8-59B4-428F-A94C-591DA031ACE8}"/>
    <dgm:cxn modelId="{AA1996BE-B733-4F0D-B29D-A8BB6A88F756}" srcId="{269B248B-FF58-4FC7-869A-E49C08541636}" destId="{C7F294FA-D3FD-4CE1-A9E9-552D367DA97E}" srcOrd="1" destOrd="0" parTransId="{058549AB-7E3C-4FCF-A523-723F0B2F565E}" sibTransId="{3AE2CDE7-A1CA-4111-A733-2475014E32CE}"/>
    <dgm:cxn modelId="{FDAD7DC1-2A9D-4183-BED0-BEDABD55152B}" type="presOf" srcId="{799ED06D-C4D0-4A41-96DA-A489FDB9D054}" destId="{4F8E4C62-7103-4176-8CF8-90DF8A07F606}" srcOrd="0" destOrd="1" presId="urn:microsoft.com/office/officeart/2005/8/layout/vList5"/>
    <dgm:cxn modelId="{88C52CCD-6520-4D57-90F3-BEE2CAC762D8}" type="presOf" srcId="{7187D1CE-64B5-4880-86EC-32DA5CB7722A}" destId="{2C00577B-66BC-4A95-8F1D-9E25E5645F83}" srcOrd="0" destOrd="0" presId="urn:microsoft.com/office/officeart/2005/8/layout/vList5"/>
    <dgm:cxn modelId="{FF7942D4-9A37-4B1A-94AB-73730F868739}" type="presOf" srcId="{B28C6737-E294-41AF-B0A3-6180CE023D15}" destId="{4F8E4C62-7103-4176-8CF8-90DF8A07F606}" srcOrd="0" destOrd="0" presId="urn:microsoft.com/office/officeart/2005/8/layout/vList5"/>
    <dgm:cxn modelId="{B4DD92D4-2E70-44B1-81C1-D797691AD15A}" type="presOf" srcId="{A082BF89-CF94-480C-AD97-7AB0ED35A4BC}" destId="{00C4D6BA-49A5-47F2-B230-A3DA303FA061}" srcOrd="0" destOrd="1" presId="urn:microsoft.com/office/officeart/2005/8/layout/vList5"/>
    <dgm:cxn modelId="{1ACB24D5-3131-4C6C-85DC-18D5E19604DF}" type="presOf" srcId="{55F6E885-41B8-4BFB-8376-184883323531}" destId="{022009B8-54FB-41EE-A283-B5ACA7DF543B}" srcOrd="0" destOrd="1" presId="urn:microsoft.com/office/officeart/2005/8/layout/vList5"/>
    <dgm:cxn modelId="{8DFEF8D7-A885-4BB3-8371-348E3E21E06E}" srcId="{18CBC2C2-9741-4069-A7DF-BA18D1B2710E}" destId="{36426DA4-A119-41D4-A233-473A26800777}" srcOrd="0" destOrd="0" parTransId="{3F1F4E99-36D5-4C7C-B9EE-10D7B50C5F74}" sibTransId="{128F6CA9-B276-440A-A42F-E38389096BBE}"/>
    <dgm:cxn modelId="{EAAD8ED8-C699-46A7-BD45-E17F198EBF8F}" type="presOf" srcId="{2BABCCA7-0722-45E1-AD7B-54EFB1471185}" destId="{3FFC12CF-54F6-440F-BDD2-6B2894E5DAEE}" srcOrd="0" destOrd="0" presId="urn:microsoft.com/office/officeart/2005/8/layout/vList5"/>
    <dgm:cxn modelId="{4C4665DD-4B1C-4A2E-9EDA-F47904094C8B}" srcId="{18CBC2C2-9741-4069-A7DF-BA18D1B2710E}" destId="{16BB5514-2F58-493E-9DB2-CC0A424A377F}" srcOrd="1" destOrd="0" parTransId="{AAA64A20-0C22-4279-B9B4-80A52202AB14}" sibTransId="{1758172B-A1BC-4FC3-8D9E-5A97B94BA12F}"/>
    <dgm:cxn modelId="{09849BDD-A390-4B79-913E-94E0F7E0AC04}" srcId="{66887DBF-2E5C-466E-93E8-5E2EE45178D6}" destId="{240951CB-6A65-430E-8959-FBE71E75B164}" srcOrd="0" destOrd="0" parTransId="{F45475FD-4C91-4C11-9FD1-E950A91803E8}" sibTransId="{B762BB0B-E0BF-4E4B-9C05-908D975B81D4}"/>
    <dgm:cxn modelId="{E9F57AE0-A309-4F36-B48E-2FA3CD3748C7}" srcId="{DF460E32-B0C2-4EFD-BD88-70776301CB51}" destId="{3901638E-5092-478E-A2F9-4AE3FF29ADE2}" srcOrd="0" destOrd="0" parTransId="{49F6BEAB-874C-44FB-A73B-522367158130}" sibTransId="{FEDF0EF4-B06F-41AD-BADF-99FBC8E8EA1B}"/>
    <dgm:cxn modelId="{B5662CF9-5386-4384-AE2D-2046080FE7AD}" srcId="{2BABCCA7-0722-45E1-AD7B-54EFB1471185}" destId="{E0DB9C6E-0746-4EB9-8360-2056784486C0}" srcOrd="5" destOrd="0" parTransId="{4B20D85C-F33C-49EE-B756-E97F3D40D3FE}" sibTransId="{90B7B400-1787-4BBC-AAAD-19432234C65A}"/>
    <dgm:cxn modelId="{C793220B-C9FB-484F-A3DA-40557360C31D}" type="presParOf" srcId="{3FFC12CF-54F6-440F-BDD2-6B2894E5DAEE}" destId="{B3DB6556-5F0A-4321-9B1D-95AF8085E002}" srcOrd="0" destOrd="0" presId="urn:microsoft.com/office/officeart/2005/8/layout/vList5"/>
    <dgm:cxn modelId="{3A93EFCB-0E8C-4215-AC7D-FFFDF507823F}" type="presParOf" srcId="{B3DB6556-5F0A-4321-9B1D-95AF8085E002}" destId="{AF06564B-3E8A-4D13-8D73-8DEBCEB46F14}" srcOrd="0" destOrd="0" presId="urn:microsoft.com/office/officeart/2005/8/layout/vList5"/>
    <dgm:cxn modelId="{0F7475FE-1EC4-4764-95D4-B28C02F3F68E}" type="presParOf" srcId="{B3DB6556-5F0A-4321-9B1D-95AF8085E002}" destId="{022009B8-54FB-41EE-A283-B5ACA7DF543B}" srcOrd="1" destOrd="0" presId="urn:microsoft.com/office/officeart/2005/8/layout/vList5"/>
    <dgm:cxn modelId="{005C05A7-C19A-43C7-A554-71307E019F8C}" type="presParOf" srcId="{3FFC12CF-54F6-440F-BDD2-6B2894E5DAEE}" destId="{482A256E-6DBA-4CA9-B135-19CE64577680}" srcOrd="1" destOrd="0" presId="urn:microsoft.com/office/officeart/2005/8/layout/vList5"/>
    <dgm:cxn modelId="{5000A3A8-C6D9-4728-AF5C-DC703D6C1D97}" type="presParOf" srcId="{3FFC12CF-54F6-440F-BDD2-6B2894E5DAEE}" destId="{CA976EE3-554A-4401-91F9-A57333BE6788}" srcOrd="2" destOrd="0" presId="urn:microsoft.com/office/officeart/2005/8/layout/vList5"/>
    <dgm:cxn modelId="{1B4964C3-DCFE-4334-B9B4-24BFA82AE4AD}" type="presParOf" srcId="{CA976EE3-554A-4401-91F9-A57333BE6788}" destId="{DBAE50F0-77C8-4CFE-80F7-DA9CD9C23087}" srcOrd="0" destOrd="0" presId="urn:microsoft.com/office/officeart/2005/8/layout/vList5"/>
    <dgm:cxn modelId="{2983717A-2960-4DC6-9B4E-B14FB616B3BF}" type="presParOf" srcId="{CA976EE3-554A-4401-91F9-A57333BE6788}" destId="{2EDFF642-85A4-4BEE-95FF-F5DF18F3940A}" srcOrd="1" destOrd="0" presId="urn:microsoft.com/office/officeart/2005/8/layout/vList5"/>
    <dgm:cxn modelId="{DD7AA0F2-3C67-4011-8479-D0F47DC51EFD}" type="presParOf" srcId="{3FFC12CF-54F6-440F-BDD2-6B2894E5DAEE}" destId="{7C8FF3FF-5445-43B7-98D0-939575A01396}" srcOrd="3" destOrd="0" presId="urn:microsoft.com/office/officeart/2005/8/layout/vList5"/>
    <dgm:cxn modelId="{13B653D4-33C0-4801-9FD7-5C20D205D54A}" type="presParOf" srcId="{3FFC12CF-54F6-440F-BDD2-6B2894E5DAEE}" destId="{867E3A7A-E54F-462C-B69D-C276500F8051}" srcOrd="4" destOrd="0" presId="urn:microsoft.com/office/officeart/2005/8/layout/vList5"/>
    <dgm:cxn modelId="{457B2C5C-1380-4B2D-8A47-A87295C86F46}" type="presParOf" srcId="{867E3A7A-E54F-462C-B69D-C276500F8051}" destId="{0BF51646-1078-4CDF-A692-3DB8AAC23595}" srcOrd="0" destOrd="0" presId="urn:microsoft.com/office/officeart/2005/8/layout/vList5"/>
    <dgm:cxn modelId="{A12AF7B7-7B01-4667-B817-F79F3CFCC6BC}" type="presParOf" srcId="{867E3A7A-E54F-462C-B69D-C276500F8051}" destId="{4F8E4C62-7103-4176-8CF8-90DF8A07F606}" srcOrd="1" destOrd="0" presId="urn:microsoft.com/office/officeart/2005/8/layout/vList5"/>
    <dgm:cxn modelId="{E1EF147F-3D89-44DC-9EF8-17C15ABACC6A}" type="presParOf" srcId="{3FFC12CF-54F6-440F-BDD2-6B2894E5DAEE}" destId="{6857C01E-F917-4534-BD8F-E7EE3D957FB5}" srcOrd="5" destOrd="0" presId="urn:microsoft.com/office/officeart/2005/8/layout/vList5"/>
    <dgm:cxn modelId="{FD7EDD44-EC2B-4580-8C9D-2DFD9E59AEFC}" type="presParOf" srcId="{3FFC12CF-54F6-440F-BDD2-6B2894E5DAEE}" destId="{6E02ACE7-D14E-48D4-AE92-6BF958AD3EFD}" srcOrd="6" destOrd="0" presId="urn:microsoft.com/office/officeart/2005/8/layout/vList5"/>
    <dgm:cxn modelId="{3922881F-C5A0-438A-B7F7-8829C84237DE}" type="presParOf" srcId="{6E02ACE7-D14E-48D4-AE92-6BF958AD3EFD}" destId="{AB73A718-D0F3-4A21-9BFE-FD9F4E9D643B}" srcOrd="0" destOrd="0" presId="urn:microsoft.com/office/officeart/2005/8/layout/vList5"/>
    <dgm:cxn modelId="{87CFB821-B50E-4201-8C6C-65686221C57C}" type="presParOf" srcId="{6E02ACE7-D14E-48D4-AE92-6BF958AD3EFD}" destId="{00C4D6BA-49A5-47F2-B230-A3DA303FA061}" srcOrd="1" destOrd="0" presId="urn:microsoft.com/office/officeart/2005/8/layout/vList5"/>
    <dgm:cxn modelId="{D077DA2E-EA76-4274-B12B-8A39D7D5AADC}" type="presParOf" srcId="{3FFC12CF-54F6-440F-BDD2-6B2894E5DAEE}" destId="{EE057A1E-D829-4492-AA18-19A144647894}" srcOrd="7" destOrd="0" presId="urn:microsoft.com/office/officeart/2005/8/layout/vList5"/>
    <dgm:cxn modelId="{2A920B56-06C7-4A8B-ACD5-869B3B3C403B}" type="presParOf" srcId="{3FFC12CF-54F6-440F-BDD2-6B2894E5DAEE}" destId="{A922B33B-1206-44D0-B2E4-AE831A13A582}" srcOrd="8" destOrd="0" presId="urn:microsoft.com/office/officeart/2005/8/layout/vList5"/>
    <dgm:cxn modelId="{CB3F5A88-D3D9-471A-8278-C04829C5AB4A}" type="presParOf" srcId="{A922B33B-1206-44D0-B2E4-AE831A13A582}" destId="{4855D67A-7518-4D00-B990-A000D20A0C85}" srcOrd="0" destOrd="0" presId="urn:microsoft.com/office/officeart/2005/8/layout/vList5"/>
    <dgm:cxn modelId="{B5A0C3EC-B4BD-47CB-9979-A630B397DA16}" type="presParOf" srcId="{A922B33B-1206-44D0-B2E4-AE831A13A582}" destId="{2C00577B-66BC-4A95-8F1D-9E25E5645F83}" srcOrd="1" destOrd="0" presId="urn:microsoft.com/office/officeart/2005/8/layout/vList5"/>
    <dgm:cxn modelId="{DD7BF784-AE9B-481D-80AD-B4B47B7F55E8}" type="presParOf" srcId="{3FFC12CF-54F6-440F-BDD2-6B2894E5DAEE}" destId="{042FA3D3-5D00-4F24-AC1A-A0CF4F733778}" srcOrd="9" destOrd="0" presId="urn:microsoft.com/office/officeart/2005/8/layout/vList5"/>
    <dgm:cxn modelId="{678E78FF-ED99-43C3-8430-CBDA3104CDF6}" type="presParOf" srcId="{3FFC12CF-54F6-440F-BDD2-6B2894E5DAEE}" destId="{01995A0A-FCCA-4F87-9460-7F01CAA3D4DF}" srcOrd="10" destOrd="0" presId="urn:microsoft.com/office/officeart/2005/8/layout/vList5"/>
    <dgm:cxn modelId="{FEB2724B-C38F-4D28-9EAA-24AB88E08BCD}" type="presParOf" srcId="{01995A0A-FCCA-4F87-9460-7F01CAA3D4DF}" destId="{12CF50F5-1D32-46DC-B9D3-96C57EF3A891}" srcOrd="0" destOrd="0" presId="urn:microsoft.com/office/officeart/2005/8/layout/vList5"/>
    <dgm:cxn modelId="{E6875E55-9C6C-4074-A9BD-D2B39CCFA84E}" type="presParOf" srcId="{01995A0A-FCCA-4F87-9460-7F01CAA3D4DF}" destId="{4946B3B3-093E-41F7-B8CE-96D2F0F1EA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009B8-54FB-41EE-A283-B5ACA7DF543B}">
      <dsp:nvSpPr>
        <dsp:cNvPr id="0" name=""/>
        <dsp:cNvSpPr/>
      </dsp:nvSpPr>
      <dsp:spPr>
        <a:xfrm rot="5400000">
          <a:off x="6779511" y="-2942527"/>
          <a:ext cx="632459" cy="667834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700" kern="1200" dirty="0"/>
            <a:t>Consolidation and validation of python codes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700" kern="1200" dirty="0"/>
            <a:t>Python visualisation</a:t>
          </a:r>
        </a:p>
      </dsp:txBody>
      <dsp:txXfrm rot="-5400000">
        <a:off x="3756569" y="111289"/>
        <a:ext cx="6647470" cy="570711"/>
      </dsp:txXfrm>
    </dsp:sp>
    <dsp:sp modelId="{AF06564B-3E8A-4D13-8D73-8DEBCEB46F14}">
      <dsp:nvSpPr>
        <dsp:cNvPr id="0" name=""/>
        <dsp:cNvSpPr/>
      </dsp:nvSpPr>
      <dsp:spPr>
        <a:xfrm>
          <a:off x="0" y="1357"/>
          <a:ext cx="3756568" cy="7905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800" kern="1200" dirty="0"/>
            <a:t>Kevin Moe</a:t>
          </a:r>
        </a:p>
      </dsp:txBody>
      <dsp:txXfrm>
        <a:off x="38593" y="39950"/>
        <a:ext cx="3679382" cy="713388"/>
      </dsp:txXfrm>
    </dsp:sp>
    <dsp:sp modelId="{2EDFF642-85A4-4BEE-95FF-F5DF18F3940A}">
      <dsp:nvSpPr>
        <dsp:cNvPr id="0" name=""/>
        <dsp:cNvSpPr/>
      </dsp:nvSpPr>
      <dsp:spPr>
        <a:xfrm rot="5400000">
          <a:off x="6779511" y="-2112423"/>
          <a:ext cx="632459" cy="667834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700" kern="1200" dirty="0"/>
            <a:t>Python code on sentiment analysis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700" kern="1200" dirty="0"/>
            <a:t>Tableau visualisation</a:t>
          </a:r>
        </a:p>
      </dsp:txBody>
      <dsp:txXfrm rot="-5400000">
        <a:off x="3756569" y="941393"/>
        <a:ext cx="6647470" cy="570711"/>
      </dsp:txXfrm>
    </dsp:sp>
    <dsp:sp modelId="{DBAE50F0-77C8-4CFE-80F7-DA9CD9C23087}">
      <dsp:nvSpPr>
        <dsp:cNvPr id="0" name=""/>
        <dsp:cNvSpPr/>
      </dsp:nvSpPr>
      <dsp:spPr>
        <a:xfrm>
          <a:off x="0" y="831461"/>
          <a:ext cx="3756568" cy="7905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800" kern="1200" dirty="0"/>
            <a:t>Desmond Ho</a:t>
          </a:r>
        </a:p>
      </dsp:txBody>
      <dsp:txXfrm>
        <a:off x="38593" y="870054"/>
        <a:ext cx="3679382" cy="713388"/>
      </dsp:txXfrm>
    </dsp:sp>
    <dsp:sp modelId="{4F8E4C62-7103-4176-8CF8-90DF8A07F606}">
      <dsp:nvSpPr>
        <dsp:cNvPr id="0" name=""/>
        <dsp:cNvSpPr/>
      </dsp:nvSpPr>
      <dsp:spPr>
        <a:xfrm rot="5400000">
          <a:off x="6779511" y="-1282320"/>
          <a:ext cx="632459" cy="667834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700" kern="1200" dirty="0"/>
            <a:t>Python code on K-means clustering (use of new package </a:t>
          </a:r>
          <a:r>
            <a:rPr lang="en-SG" sz="1700" kern="1200" dirty="0" err="1"/>
            <a:t>scikit</a:t>
          </a:r>
          <a:r>
            <a:rPr lang="en-SG" sz="1700" kern="1200" dirty="0"/>
            <a:t>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700" kern="1200" dirty="0"/>
            <a:t>Text extraction for PDF reports</a:t>
          </a:r>
        </a:p>
      </dsp:txBody>
      <dsp:txXfrm rot="-5400000">
        <a:off x="3756569" y="1771496"/>
        <a:ext cx="6647470" cy="570711"/>
      </dsp:txXfrm>
    </dsp:sp>
    <dsp:sp modelId="{0BF51646-1078-4CDF-A692-3DB8AAC23595}">
      <dsp:nvSpPr>
        <dsp:cNvPr id="0" name=""/>
        <dsp:cNvSpPr/>
      </dsp:nvSpPr>
      <dsp:spPr>
        <a:xfrm>
          <a:off x="0" y="1661564"/>
          <a:ext cx="3756568" cy="7905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800" kern="1200" dirty="0"/>
            <a:t>Lim Hui Ting</a:t>
          </a:r>
        </a:p>
      </dsp:txBody>
      <dsp:txXfrm>
        <a:off x="38593" y="1700157"/>
        <a:ext cx="3679382" cy="713388"/>
      </dsp:txXfrm>
    </dsp:sp>
    <dsp:sp modelId="{00C4D6BA-49A5-47F2-B230-A3DA303FA061}">
      <dsp:nvSpPr>
        <dsp:cNvPr id="0" name=""/>
        <dsp:cNvSpPr/>
      </dsp:nvSpPr>
      <dsp:spPr>
        <a:xfrm rot="5400000">
          <a:off x="6779511" y="-452217"/>
          <a:ext cx="632459" cy="667834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700" kern="1200" dirty="0"/>
            <a:t>Text extraction for PDF reports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700" kern="1200" dirty="0"/>
            <a:t>Model enhancement with keywords for feature engineering</a:t>
          </a:r>
        </a:p>
      </dsp:txBody>
      <dsp:txXfrm rot="-5400000">
        <a:off x="3756569" y="2601599"/>
        <a:ext cx="6647470" cy="570711"/>
      </dsp:txXfrm>
    </dsp:sp>
    <dsp:sp modelId="{AB73A718-D0F3-4A21-9BFE-FD9F4E9D643B}">
      <dsp:nvSpPr>
        <dsp:cNvPr id="0" name=""/>
        <dsp:cNvSpPr/>
      </dsp:nvSpPr>
      <dsp:spPr>
        <a:xfrm>
          <a:off x="0" y="2491667"/>
          <a:ext cx="3756568" cy="7905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800" kern="1200" dirty="0"/>
            <a:t>Ong Hui Lin</a:t>
          </a:r>
        </a:p>
      </dsp:txBody>
      <dsp:txXfrm>
        <a:off x="38593" y="2530260"/>
        <a:ext cx="3679382" cy="713388"/>
      </dsp:txXfrm>
    </dsp:sp>
    <dsp:sp modelId="{2C00577B-66BC-4A95-8F1D-9E25E5645F83}">
      <dsp:nvSpPr>
        <dsp:cNvPr id="0" name=""/>
        <dsp:cNvSpPr/>
      </dsp:nvSpPr>
      <dsp:spPr>
        <a:xfrm rot="5400000">
          <a:off x="6779511" y="377885"/>
          <a:ext cx="632459" cy="667834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700" kern="1200" dirty="0"/>
            <a:t>Python code on OS package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700" kern="1200" dirty="0"/>
            <a:t>Text extraction for PDF reports</a:t>
          </a:r>
        </a:p>
      </dsp:txBody>
      <dsp:txXfrm rot="-5400000">
        <a:off x="3756569" y="3431701"/>
        <a:ext cx="6647470" cy="570711"/>
      </dsp:txXfrm>
    </dsp:sp>
    <dsp:sp modelId="{4855D67A-7518-4D00-B990-A000D20A0C85}">
      <dsp:nvSpPr>
        <dsp:cNvPr id="0" name=""/>
        <dsp:cNvSpPr/>
      </dsp:nvSpPr>
      <dsp:spPr>
        <a:xfrm>
          <a:off x="0" y="3321770"/>
          <a:ext cx="3756568" cy="7905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800" kern="1200" dirty="0"/>
            <a:t>Catherine Leo</a:t>
          </a:r>
        </a:p>
      </dsp:txBody>
      <dsp:txXfrm>
        <a:off x="38593" y="3360363"/>
        <a:ext cx="3679382" cy="713388"/>
      </dsp:txXfrm>
    </dsp:sp>
    <dsp:sp modelId="{4946B3B3-093E-41F7-B8CE-96D2F0F1EAF8}">
      <dsp:nvSpPr>
        <dsp:cNvPr id="0" name=""/>
        <dsp:cNvSpPr/>
      </dsp:nvSpPr>
      <dsp:spPr>
        <a:xfrm rot="5400000">
          <a:off x="6779511" y="1207988"/>
          <a:ext cx="632459" cy="667834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700" kern="1200">
              <a:latin typeface="Gill Sans MT" panose="020B0502020104020203"/>
              <a:ea typeface="+mn-ea"/>
              <a:cs typeface="+mn-cs"/>
            </a:rPr>
            <a:t>Provided domain knowledge on business problem</a:t>
          </a:r>
          <a:endParaRPr lang="en-SG" sz="1700" kern="1200" dirty="0">
            <a:latin typeface="Gill Sans MT" panose="020B0502020104020203"/>
            <a:ea typeface="+mn-ea"/>
            <a:cs typeface="+mn-cs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1700" kern="1200">
              <a:latin typeface="Gill Sans MT" panose="020B0502020104020203"/>
              <a:ea typeface="+mn-ea"/>
              <a:cs typeface="+mn-cs"/>
            </a:rPr>
            <a:t>Use of domain knowledge to identify keywords for training of sentiment analysis model</a:t>
          </a:r>
          <a:endParaRPr lang="en-SG" sz="1700" kern="1200" dirty="0">
            <a:latin typeface="Gill Sans MT" panose="020B0502020104020203"/>
            <a:ea typeface="+mn-ea"/>
            <a:cs typeface="+mn-cs"/>
          </a:endParaRPr>
        </a:p>
      </dsp:txBody>
      <dsp:txXfrm rot="-5400000">
        <a:off x="3756569" y="4261804"/>
        <a:ext cx="6647470" cy="570711"/>
      </dsp:txXfrm>
    </dsp:sp>
    <dsp:sp modelId="{12CF50F5-1D32-46DC-B9D3-96C57EF3A891}">
      <dsp:nvSpPr>
        <dsp:cNvPr id="0" name=""/>
        <dsp:cNvSpPr/>
      </dsp:nvSpPr>
      <dsp:spPr>
        <a:xfrm>
          <a:off x="0" y="4151873"/>
          <a:ext cx="3756568" cy="7905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800" kern="1200" dirty="0"/>
            <a:t>Siddhant</a:t>
          </a:r>
        </a:p>
      </dsp:txBody>
      <dsp:txXfrm>
        <a:off x="38593" y="4190466"/>
        <a:ext cx="3679382" cy="713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24660-8E30-4BC4-8583-8F92B778F646}" type="datetimeFigureOut">
              <a:rPr lang="en-SG" smtClean="0"/>
              <a:t>2/8/19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81FBD-ED66-441A-AF6B-D6992B44605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8951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onlinear_dimensionality_reduction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81FBD-ED66-441A-AF6B-D6992B446055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348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81FBD-ED66-441A-AF6B-D6992B446055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7976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81FBD-ED66-441A-AF6B-D6992B446055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7937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81FBD-ED66-441A-AF6B-D6992B446055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2609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t-distributed stochastic 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neighbor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embedding (non-linear cousin of PCA)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onlinear dimensionality reduction"/>
              </a:rPr>
              <a:t>nonlinear dimensionality reduction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technique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well-suited for embedding high-dimensional data for visualization in a low-dimensional space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two or three dimensions. Specifically, it models each high-dimensional object by a two- or three-dimensional point in such a way that similar objects are modeled by nearby points and dissimilar objects are modeled by distant points with high probability.</a:t>
            </a:r>
            <a:endParaRPr lang="en-SG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81FBD-ED66-441A-AF6B-D6992B446055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71132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most common words probably already had a DF that was 0.5, so increasing the </a:t>
            </a:r>
            <a:r>
              <a:rPr lang="en-US" dirty="0" err="1"/>
              <a:t>maxDF</a:t>
            </a:r>
            <a:r>
              <a:rPr lang="en-US" dirty="0"/>
              <a:t> further had no effect.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Significant difference between TF and TFIDF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81FBD-ED66-441A-AF6B-D6992B446055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80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Purity is a measure of the extent to which clusters contain a single class. (fairly balanced)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81FBD-ED66-441A-AF6B-D6992B446055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8489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252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081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64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8/2/19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51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8/2/19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01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402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97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93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752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8/2/19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3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767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799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72" r:id="rId5"/>
    <p:sldLayoutId id="2147483666" r:id="rId6"/>
    <p:sldLayoutId id="2147483667" r:id="rId7"/>
    <p:sldLayoutId id="2147483668" r:id="rId8"/>
    <p:sldLayoutId id="2147483671" r:id="rId9"/>
    <p:sldLayoutId id="2147483669" r:id="rId10"/>
    <p:sldLayoutId id="2147483670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53951-C3C4-4038-B6FD-6DC29E39D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TEXT ANALYTICS ON INVESTMENT RESEARCH REPORTS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04DBD-3D18-4BA2-BEA2-01AFF9D20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643690"/>
            <a:ext cx="3877977" cy="1642810"/>
          </a:xfrm>
        </p:spPr>
        <p:txBody>
          <a:bodyPr anchor="t">
            <a:normAutofit fontScale="47500" lnSpcReduction="20000"/>
          </a:bodyPr>
          <a:lstStyle/>
          <a:p>
            <a:r>
              <a:rPr lang="en-SG" sz="2000" b="1" dirty="0"/>
              <a:t>GROUP 5</a:t>
            </a:r>
          </a:p>
          <a:p>
            <a:r>
              <a:rPr lang="en-SG" sz="2000" dirty="0"/>
              <a:t>Kevin Moe</a:t>
            </a:r>
          </a:p>
          <a:p>
            <a:r>
              <a:rPr lang="en-SG" sz="2000" dirty="0"/>
              <a:t>Desmond Ho</a:t>
            </a:r>
          </a:p>
          <a:p>
            <a:r>
              <a:rPr lang="en-SG" sz="2000" dirty="0"/>
              <a:t>Ong Hui lin</a:t>
            </a:r>
          </a:p>
          <a:p>
            <a:r>
              <a:rPr lang="en-SG" sz="2000" dirty="0"/>
              <a:t>Catherine LEO</a:t>
            </a:r>
          </a:p>
          <a:p>
            <a:r>
              <a:rPr lang="en-SG" sz="2000" dirty="0"/>
              <a:t>SIDdhant agrawal</a:t>
            </a:r>
          </a:p>
          <a:p>
            <a:r>
              <a:rPr lang="en-SG" sz="2000" dirty="0"/>
              <a:t>Lim hui ting</a:t>
            </a:r>
          </a:p>
        </p:txBody>
      </p:sp>
      <p:pic>
        <p:nvPicPr>
          <p:cNvPr id="4" name="Picture 3" descr="A picture containing light, sitting, sky, traffic&#10;&#10;Description automatically generated">
            <a:extLst>
              <a:ext uri="{FF2B5EF4-FFF2-40B4-BE49-F238E27FC236}">
                <a16:creationId xmlns:a16="http://schemas.microsoft.com/office/drawing/2014/main" id="{73F4694E-49DD-4041-8731-CFA7902849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82" r="14127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3646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B0CB93-E352-40AC-B386-964A7850D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361" y="1804669"/>
            <a:ext cx="3962401" cy="26276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513FDC2-73F9-4E76-BF0D-20E3C677B7BC}"/>
              </a:ext>
            </a:extLst>
          </p:cNvPr>
          <p:cNvSpPr/>
          <p:nvPr/>
        </p:nvSpPr>
        <p:spPr>
          <a:xfrm>
            <a:off x="3965942" y="1742853"/>
            <a:ext cx="1426747" cy="30085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T-SNE Plot</a:t>
            </a:r>
            <a:endParaRPr lang="en-SG" sz="1600" b="1" i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98469A-96EE-45E6-8BF2-4FD351F42DE3}"/>
              </a:ext>
            </a:extLst>
          </p:cNvPr>
          <p:cNvSpPr txBox="1">
            <a:spLocks/>
          </p:cNvSpPr>
          <p:nvPr/>
        </p:nvSpPr>
        <p:spPr>
          <a:xfrm>
            <a:off x="581192" y="464031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/>
              <a:t>Clustering - </a:t>
            </a:r>
            <a:r>
              <a:rPr lang="en-US" sz="6000" dirty="0" err="1"/>
              <a:t>tfIDF</a:t>
            </a:r>
            <a:endParaRPr lang="en-SG" sz="6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CD3558D-A540-48D2-8C44-DB04167DF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313" y="1804669"/>
            <a:ext cx="3797338" cy="378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9A7075A-F0CA-40B1-BEA7-76C144385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654706"/>
            <a:ext cx="10305883" cy="2182279"/>
          </a:xfrm>
        </p:spPr>
        <p:txBody>
          <a:bodyPr>
            <a:normAutofit/>
          </a:bodyPr>
          <a:lstStyle/>
          <a:p>
            <a:r>
              <a:rPr lang="en-US" sz="2000" b="1" i="1" dirty="0"/>
              <a:t>k </a:t>
            </a:r>
            <a:r>
              <a:rPr lang="en-US" sz="2000" b="1" dirty="0"/>
              <a:t>from 200-600;  </a:t>
            </a:r>
            <a:r>
              <a:rPr lang="en-US" sz="2000" b="1" dirty="0" err="1"/>
              <a:t>maxDF</a:t>
            </a:r>
            <a:r>
              <a:rPr lang="en-US" sz="2000" b="1" dirty="0"/>
              <a:t> from 0.1-0.9</a:t>
            </a:r>
          </a:p>
          <a:p>
            <a:pPr lvl="1"/>
            <a:r>
              <a:rPr lang="en-US" sz="1800" b="1" dirty="0"/>
              <a:t>Optimum: k-200, maxDF-0.4</a:t>
            </a:r>
          </a:p>
          <a:p>
            <a:pPr lvl="1"/>
            <a:r>
              <a:rPr lang="en-US" sz="1800" b="1" dirty="0"/>
              <a:t>Largely independent of </a:t>
            </a:r>
            <a:r>
              <a:rPr lang="en-US" sz="1800" b="1" i="1" dirty="0"/>
              <a:t>k </a:t>
            </a:r>
            <a:r>
              <a:rPr lang="en-US" sz="1800" b="1" dirty="0"/>
              <a:t>for the ranges explored</a:t>
            </a:r>
            <a:endParaRPr lang="en-SG" sz="1800" b="1" dirty="0"/>
          </a:p>
          <a:p>
            <a:pPr lvl="1"/>
            <a:r>
              <a:rPr lang="en-SG" sz="1800" b="1" dirty="0"/>
              <a:t>Strong dependence on </a:t>
            </a:r>
            <a:r>
              <a:rPr lang="en-SG" sz="1800" b="1" dirty="0" err="1"/>
              <a:t>maxDF</a:t>
            </a:r>
            <a:endParaRPr lang="en-US" sz="1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AAFEB-6063-450A-A1AA-FCD3FA3F708B}"/>
              </a:ext>
            </a:extLst>
          </p:cNvPr>
          <p:cNvSpPr txBox="1"/>
          <p:nvPr/>
        </p:nvSpPr>
        <p:spPr>
          <a:xfrm rot="16200000">
            <a:off x="389131" y="2827935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Component 1</a:t>
            </a:r>
            <a:endParaRPr lang="en-SG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7FA7F-931B-40AF-845B-9A386DDA7BC8}"/>
              </a:ext>
            </a:extLst>
          </p:cNvPr>
          <p:cNvSpPr txBox="1"/>
          <p:nvPr/>
        </p:nvSpPr>
        <p:spPr>
          <a:xfrm>
            <a:off x="2653503" y="4351005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Component II</a:t>
            </a:r>
            <a:endParaRPr lang="en-SG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7A8BF3-F044-44AE-9845-BA6970672385}"/>
              </a:ext>
            </a:extLst>
          </p:cNvPr>
          <p:cNvSpPr txBox="1"/>
          <p:nvPr/>
        </p:nvSpPr>
        <p:spPr>
          <a:xfrm rot="16200000">
            <a:off x="5510641" y="3397161"/>
            <a:ext cx="201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- common words</a:t>
            </a:r>
            <a:endParaRPr lang="en-S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24AF03-8AA7-4F52-AFC7-210198692DC8}"/>
              </a:ext>
            </a:extLst>
          </p:cNvPr>
          <p:cNvSpPr txBox="1"/>
          <p:nvPr/>
        </p:nvSpPr>
        <p:spPr>
          <a:xfrm>
            <a:off x="8119638" y="555290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maxDF</a:t>
            </a:r>
            <a:endParaRPr lang="en-SG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08FD23A-AA62-46D6-80CF-0CCCABA45459}"/>
              </a:ext>
            </a:extLst>
          </p:cNvPr>
          <p:cNvSpPr/>
          <p:nvPr/>
        </p:nvSpPr>
        <p:spPr>
          <a:xfrm>
            <a:off x="8196827" y="3167444"/>
            <a:ext cx="789388" cy="7893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97%</a:t>
            </a:r>
            <a:endParaRPr lang="en-SG" sz="16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58F4AF-23A9-4143-8E74-BD3490D3CFD3}"/>
              </a:ext>
            </a:extLst>
          </p:cNvPr>
          <p:cNvSpPr/>
          <p:nvPr/>
        </p:nvSpPr>
        <p:spPr>
          <a:xfrm>
            <a:off x="8575897" y="1516042"/>
            <a:ext cx="1723805" cy="3008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maxDF</a:t>
            </a:r>
            <a:r>
              <a:rPr lang="en-US" sz="1600" b="1" dirty="0"/>
              <a:t> and  </a:t>
            </a:r>
            <a:r>
              <a:rPr lang="en-US" sz="1600" b="1" i="1" dirty="0"/>
              <a:t>k</a:t>
            </a:r>
            <a:endParaRPr lang="en-SG" sz="1600" b="1" i="1" dirty="0"/>
          </a:p>
        </p:txBody>
      </p:sp>
    </p:spTree>
    <p:extLst>
      <p:ext uri="{BB962C8B-B14F-4D97-AF65-F5344CB8AC3E}">
        <p14:creationId xmlns:p14="http://schemas.microsoft.com/office/powerpoint/2010/main" val="2240533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9C9F303-C032-4143-AC79-22B5AC4413C0}"/>
              </a:ext>
            </a:extLst>
          </p:cNvPr>
          <p:cNvSpPr txBox="1">
            <a:spLocks/>
          </p:cNvSpPr>
          <p:nvPr/>
        </p:nvSpPr>
        <p:spPr>
          <a:xfrm>
            <a:off x="581192" y="464031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/>
              <a:t>Clustering – embeddings</a:t>
            </a:r>
            <a:endParaRPr lang="en-SG" sz="60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3E6D207-656D-4A1A-85DB-B03C7147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925" y="1859547"/>
            <a:ext cx="10305883" cy="1504749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/>
              <a:t>Trained embeddings using word2vec</a:t>
            </a:r>
          </a:p>
          <a:p>
            <a:pPr lvl="1"/>
            <a:r>
              <a:rPr lang="en-US" sz="1800" b="1" dirty="0"/>
              <a:t>Trained using corpus (</a:t>
            </a:r>
            <a:r>
              <a:rPr lang="en-US" sz="1800" b="1" dirty="0" err="1"/>
              <a:t>skipgram</a:t>
            </a:r>
            <a:r>
              <a:rPr lang="en-US" sz="1800" b="1" dirty="0"/>
              <a:t>)</a:t>
            </a:r>
          </a:p>
          <a:p>
            <a:pPr lvl="1"/>
            <a:r>
              <a:rPr lang="en-US" sz="1800" b="1" dirty="0"/>
              <a:t>Vector Dim = 64</a:t>
            </a:r>
          </a:p>
          <a:p>
            <a:pPr lvl="1"/>
            <a:r>
              <a:rPr lang="en-US" sz="1800" b="1" dirty="0"/>
              <a:t>Window = 8</a:t>
            </a:r>
            <a:endParaRPr lang="en-SG" sz="1800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A5BCB95-9748-4181-97C7-60C6D2015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268053"/>
              </p:ext>
            </p:extLst>
          </p:nvPr>
        </p:nvGraphicFramePr>
        <p:xfrm>
          <a:off x="1742581" y="3926360"/>
          <a:ext cx="8128000" cy="2804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505782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07964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680771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5882059"/>
                    </a:ext>
                  </a:extLst>
                </a:gridCol>
              </a:tblGrid>
              <a:tr h="249641">
                <a:tc>
                  <a:txBody>
                    <a:bodyPr/>
                    <a:lstStyle/>
                    <a:p>
                      <a:r>
                        <a:rPr lang="en-US" dirty="0"/>
                        <a:t>Real Estate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Banking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Energy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Healthcare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212657"/>
                  </a:ext>
                </a:extLst>
              </a:tr>
              <a:tr h="249641">
                <a:tc>
                  <a:txBody>
                    <a:bodyPr/>
                    <a:lstStyle/>
                    <a:p>
                      <a:r>
                        <a:rPr lang="en-US" sz="1400" dirty="0"/>
                        <a:t>House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Bank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Resource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Hospital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110995"/>
                  </a:ext>
                </a:extLst>
              </a:tr>
              <a:tr h="249641">
                <a:tc>
                  <a:txBody>
                    <a:bodyPr/>
                    <a:lstStyle/>
                    <a:p>
                      <a:r>
                        <a:rPr lang="en-US" sz="1400" dirty="0"/>
                        <a:t>London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Idea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Natural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Medical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011633"/>
                  </a:ext>
                </a:extLst>
              </a:tr>
              <a:tr h="249641">
                <a:tc>
                  <a:txBody>
                    <a:bodyPr/>
                    <a:lstStyle/>
                    <a:p>
                      <a:r>
                        <a:rPr lang="en-US" sz="1400" dirty="0"/>
                        <a:t>Office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Ireland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Production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Health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393611"/>
                  </a:ext>
                </a:extLst>
              </a:tr>
              <a:tr h="249641">
                <a:tc>
                  <a:txBody>
                    <a:bodyPr/>
                    <a:lstStyle/>
                    <a:p>
                      <a:r>
                        <a:rPr lang="en-US" sz="1400" dirty="0"/>
                        <a:t>Vacancy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Liquidity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Crude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Clinic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436184"/>
                  </a:ext>
                </a:extLst>
              </a:tr>
              <a:tr h="249641">
                <a:tc>
                  <a:txBody>
                    <a:bodyPr/>
                    <a:lstStyle/>
                    <a:p>
                      <a:r>
                        <a:rPr lang="en-US" sz="1400" dirty="0"/>
                        <a:t>Residential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Corporate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Holding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Care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152021"/>
                  </a:ext>
                </a:extLst>
              </a:tr>
              <a:tr h="249641">
                <a:tc>
                  <a:txBody>
                    <a:bodyPr/>
                    <a:lstStyle/>
                    <a:p>
                      <a:r>
                        <a:rPr lang="en-US" sz="1400" dirty="0"/>
                        <a:t>Rent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Retail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Exposed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Pharma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825017"/>
                  </a:ext>
                </a:extLst>
              </a:tr>
              <a:tr h="249641">
                <a:tc>
                  <a:txBody>
                    <a:bodyPr/>
                    <a:lstStyle/>
                    <a:p>
                      <a:r>
                        <a:rPr lang="en-US" sz="1400" dirty="0"/>
                        <a:t>Correlation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Hsbc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Conviction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Reimbursement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600837"/>
                  </a:ext>
                </a:extLst>
              </a:tr>
              <a:tr h="249641">
                <a:tc>
                  <a:txBody>
                    <a:bodyPr/>
                    <a:lstStyle/>
                    <a:p>
                      <a:r>
                        <a:rPr lang="en-US" sz="1400" dirty="0"/>
                        <a:t>Property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Finance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Infrastructure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Insurance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692752"/>
                  </a:ext>
                </a:extLst>
              </a:tr>
            </a:tbl>
          </a:graphicData>
        </a:graphic>
      </p:graphicFrame>
      <p:sp>
        <p:nvSpPr>
          <p:cNvPr id="22" name="Arrow: Right 21">
            <a:extLst>
              <a:ext uri="{FF2B5EF4-FFF2-40B4-BE49-F238E27FC236}">
                <a16:creationId xmlns:a16="http://schemas.microsoft.com/office/drawing/2014/main" id="{B8FFE3D7-8F8D-44F3-9086-7C60BDCDACB3}"/>
              </a:ext>
            </a:extLst>
          </p:cNvPr>
          <p:cNvSpPr/>
          <p:nvPr/>
        </p:nvSpPr>
        <p:spPr>
          <a:xfrm>
            <a:off x="5858141" y="2204202"/>
            <a:ext cx="1201003" cy="4157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input</a:t>
            </a:r>
            <a:endParaRPr lang="en-SG" sz="1600" dirty="0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D764363F-ECEC-4354-A227-507FE499BD03}"/>
              </a:ext>
            </a:extLst>
          </p:cNvPr>
          <p:cNvSpPr/>
          <p:nvPr/>
        </p:nvSpPr>
        <p:spPr>
          <a:xfrm>
            <a:off x="7012286" y="1827408"/>
            <a:ext cx="1438144" cy="11109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w2v Model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854D5B9-9F4E-4046-B363-60D08E9CDCE9}"/>
              </a:ext>
            </a:extLst>
          </p:cNvPr>
          <p:cNvSpPr/>
          <p:nvPr/>
        </p:nvSpPr>
        <p:spPr>
          <a:xfrm>
            <a:off x="8307004" y="1883739"/>
            <a:ext cx="1563577" cy="10567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 closest outputs</a:t>
            </a:r>
            <a:endParaRPr lang="en-SG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451083-B3CF-482D-B284-1ABCB24AD7CA}"/>
              </a:ext>
            </a:extLst>
          </p:cNvPr>
          <p:cNvSpPr txBox="1"/>
          <p:nvPr/>
        </p:nvSpPr>
        <p:spPr>
          <a:xfrm>
            <a:off x="5865526" y="2507064"/>
            <a:ext cx="962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money</a:t>
            </a:r>
            <a:endParaRPr lang="en-SG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319F9C-8DC6-46B4-B207-5A0E07A51475}"/>
              </a:ext>
            </a:extLst>
          </p:cNvPr>
          <p:cNvSpPr txBox="1"/>
          <p:nvPr/>
        </p:nvSpPr>
        <p:spPr>
          <a:xfrm>
            <a:off x="8385244" y="2710959"/>
            <a:ext cx="10198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Bills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8256B3-9475-4090-B79B-605C1989434E}"/>
              </a:ext>
            </a:extLst>
          </p:cNvPr>
          <p:cNvSpPr/>
          <p:nvPr/>
        </p:nvSpPr>
        <p:spPr>
          <a:xfrm rot="1800000">
            <a:off x="9393989" y="3661551"/>
            <a:ext cx="868613" cy="868613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N=8</a:t>
            </a:r>
            <a:endParaRPr lang="en-SG" sz="1600" b="1" dirty="0"/>
          </a:p>
        </p:txBody>
      </p:sp>
    </p:spTree>
    <p:extLst>
      <p:ext uri="{BB962C8B-B14F-4D97-AF65-F5344CB8AC3E}">
        <p14:creationId xmlns:p14="http://schemas.microsoft.com/office/powerpoint/2010/main" val="233975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2881A1-4CFA-450A-8877-9BA44F46F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56" y="1796739"/>
            <a:ext cx="4128520" cy="27378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9C9F303-C032-4143-AC79-22B5AC4413C0}"/>
              </a:ext>
            </a:extLst>
          </p:cNvPr>
          <p:cNvSpPr txBox="1">
            <a:spLocks/>
          </p:cNvSpPr>
          <p:nvPr/>
        </p:nvSpPr>
        <p:spPr>
          <a:xfrm>
            <a:off x="581192" y="464031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dirty="0"/>
              <a:t>Clustering – embeddings</a:t>
            </a:r>
            <a:endParaRPr lang="en-SG" sz="60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1D908CE-07AE-48E9-869E-0840BAA6B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80" y="1802874"/>
            <a:ext cx="3797339" cy="378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289B44E-FA14-417F-B246-A65AEE7660C1}"/>
              </a:ext>
            </a:extLst>
          </p:cNvPr>
          <p:cNvSpPr/>
          <p:nvPr/>
        </p:nvSpPr>
        <p:spPr>
          <a:xfrm>
            <a:off x="8196827" y="3167444"/>
            <a:ext cx="789388" cy="7893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96%</a:t>
            </a:r>
            <a:endParaRPr lang="en-SG" sz="16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79607E-64AC-4666-B2C3-778C5D95C7B5}"/>
              </a:ext>
            </a:extLst>
          </p:cNvPr>
          <p:cNvSpPr/>
          <p:nvPr/>
        </p:nvSpPr>
        <p:spPr>
          <a:xfrm>
            <a:off x="3965942" y="1742853"/>
            <a:ext cx="1426747" cy="30085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T-SNE Plot</a:t>
            </a:r>
            <a:endParaRPr lang="en-SG" sz="16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EBA192-C699-4A32-8F12-437B9C619080}"/>
              </a:ext>
            </a:extLst>
          </p:cNvPr>
          <p:cNvSpPr txBox="1"/>
          <p:nvPr/>
        </p:nvSpPr>
        <p:spPr>
          <a:xfrm rot="16200000">
            <a:off x="389131" y="2827935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Component 1</a:t>
            </a:r>
            <a:endParaRPr lang="en-SG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FFD16B-A2D2-40C6-A843-D13502866CA2}"/>
              </a:ext>
            </a:extLst>
          </p:cNvPr>
          <p:cNvSpPr txBox="1"/>
          <p:nvPr/>
        </p:nvSpPr>
        <p:spPr>
          <a:xfrm>
            <a:off x="2653503" y="4391949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Component II</a:t>
            </a:r>
            <a:endParaRPr lang="en-SG" sz="16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3E6D207-656D-4A1A-85DB-B03C7147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654706"/>
            <a:ext cx="10305883" cy="2182279"/>
          </a:xfrm>
        </p:spPr>
        <p:txBody>
          <a:bodyPr>
            <a:normAutofit/>
          </a:bodyPr>
          <a:lstStyle/>
          <a:p>
            <a:r>
              <a:rPr lang="en-US" sz="2000" b="1" i="1" dirty="0"/>
              <a:t>k </a:t>
            </a:r>
            <a:r>
              <a:rPr lang="en-US" sz="2000" b="1" dirty="0"/>
              <a:t>from 200-600;  N from 10-200</a:t>
            </a:r>
          </a:p>
          <a:p>
            <a:pPr lvl="1"/>
            <a:r>
              <a:rPr lang="en-US" sz="1800" b="1" dirty="0"/>
              <a:t>Optimum: k-200*, N: 150-200</a:t>
            </a:r>
          </a:p>
          <a:p>
            <a:pPr lvl="1"/>
            <a:r>
              <a:rPr lang="en-US" sz="1800" b="1" dirty="0"/>
              <a:t>Did not go below k=200 to ensure sector names were in the model</a:t>
            </a:r>
            <a:endParaRPr lang="en-SG" sz="1800" b="1" dirty="0"/>
          </a:p>
          <a:p>
            <a:pPr lvl="1"/>
            <a:r>
              <a:rPr lang="en-SG" sz="1800" b="1" dirty="0"/>
              <a:t>Generally performed better than TFIDF over a wider range of parameters</a:t>
            </a:r>
            <a:endParaRPr lang="en-US" sz="18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6EE79E-4D48-404A-B893-DC4304237C5C}"/>
              </a:ext>
            </a:extLst>
          </p:cNvPr>
          <p:cNvSpPr/>
          <p:nvPr/>
        </p:nvSpPr>
        <p:spPr>
          <a:xfrm>
            <a:off x="7729618" y="4847442"/>
            <a:ext cx="1723805" cy="3008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 and  </a:t>
            </a:r>
            <a:r>
              <a:rPr lang="en-US" sz="1600" b="1" i="1" dirty="0"/>
              <a:t>k</a:t>
            </a:r>
            <a:endParaRPr lang="en-SG" sz="1600" b="1" i="1" dirty="0"/>
          </a:p>
        </p:txBody>
      </p:sp>
    </p:spTree>
    <p:extLst>
      <p:ext uri="{BB962C8B-B14F-4D97-AF65-F5344CB8AC3E}">
        <p14:creationId xmlns:p14="http://schemas.microsoft.com/office/powerpoint/2010/main" val="2361957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D341-A450-4BB4-A1C6-3ED321C1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VISUALIZATION</a:t>
            </a:r>
            <a:endParaRPr lang="en-SG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BB45C-BC1B-48AB-AC23-C352A145F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3"/>
            <a:ext cx="11029615" cy="2872581"/>
          </a:xfrm>
        </p:spPr>
        <p:txBody>
          <a:bodyPr>
            <a:normAutofit/>
          </a:bodyPr>
          <a:lstStyle/>
          <a:p>
            <a:r>
              <a:rPr lang="en-US" sz="2400" dirty="0"/>
              <a:t>Both TFIDF and word2vec clustering both gave good purities (96-97%)</a:t>
            </a:r>
          </a:p>
          <a:p>
            <a:r>
              <a:rPr lang="en-US" sz="2400" b="1" dirty="0"/>
              <a:t>Opted to work with the TFIDF </a:t>
            </a:r>
            <a:r>
              <a:rPr lang="en-US" sz="2400" dirty="0"/>
              <a:t>clustering model as it was simpler, and had fewer parameters to optimize.</a:t>
            </a:r>
          </a:p>
          <a:p>
            <a:r>
              <a:rPr lang="en-US" sz="2400" dirty="0"/>
              <a:t>Visualization &amp; Analysis</a:t>
            </a:r>
          </a:p>
          <a:p>
            <a:endParaRPr lang="en-SG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FD504-27D3-4359-B7E3-A3CCC13BA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222" y="3978323"/>
            <a:ext cx="40195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6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row: Right 22">
            <a:extLst>
              <a:ext uri="{FF2B5EF4-FFF2-40B4-BE49-F238E27FC236}">
                <a16:creationId xmlns:a16="http://schemas.microsoft.com/office/drawing/2014/main" id="{7B8A63B2-9867-42F3-B87E-DFE9A46BE9C6}"/>
              </a:ext>
            </a:extLst>
          </p:cNvPr>
          <p:cNvSpPr/>
          <p:nvPr/>
        </p:nvSpPr>
        <p:spPr>
          <a:xfrm>
            <a:off x="1496052" y="5918247"/>
            <a:ext cx="8162925" cy="3834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8689-6129-4708-BC7C-BB587176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Sentiment analysis</a:t>
            </a:r>
            <a:endParaRPr lang="en-SG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DBCA8-D9B9-43C8-A366-F7AD45C48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7295"/>
            <a:ext cx="11029615" cy="3250999"/>
          </a:xfrm>
        </p:spPr>
        <p:txBody>
          <a:bodyPr>
            <a:normAutofit/>
          </a:bodyPr>
          <a:lstStyle/>
          <a:p>
            <a:r>
              <a:rPr lang="en-US" sz="2800" dirty="0"/>
              <a:t>The team took time to determine the sentiments of the reports</a:t>
            </a:r>
          </a:p>
          <a:p>
            <a:pPr lvl="1"/>
            <a:r>
              <a:rPr lang="en-US" sz="2400" dirty="0"/>
              <a:t>Optimistic</a:t>
            </a:r>
          </a:p>
          <a:p>
            <a:pPr lvl="1"/>
            <a:r>
              <a:rPr lang="en-US" sz="2400" dirty="0"/>
              <a:t>Not optimistic</a:t>
            </a:r>
          </a:p>
          <a:p>
            <a:r>
              <a:rPr lang="en-US" sz="2600" dirty="0"/>
              <a:t>With the sentiment labels, we </a:t>
            </a:r>
          </a:p>
          <a:p>
            <a:pPr lvl="1"/>
            <a:r>
              <a:rPr lang="en-US" sz="2400" dirty="0"/>
              <a:t>Developed a sentiment lexicon using domain knowledge</a:t>
            </a:r>
          </a:p>
          <a:p>
            <a:pPr lvl="1"/>
            <a:r>
              <a:rPr lang="en-US" sz="2400" dirty="0"/>
              <a:t>Built a supervised classification model (Logistic Regression)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AA4F17-DF41-4EF9-AE40-FCF9333AA262}"/>
              </a:ext>
            </a:extLst>
          </p:cNvPr>
          <p:cNvSpPr/>
          <p:nvPr/>
        </p:nvSpPr>
        <p:spPr>
          <a:xfrm>
            <a:off x="5332637" y="5527283"/>
            <a:ext cx="1857375" cy="10595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Vectorize using TFIDF</a:t>
            </a:r>
            <a:endParaRPr lang="en-SG" b="1" dirty="0">
              <a:solidFill>
                <a:srgbClr val="FFFF00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C0C7CA-1074-48CC-AA19-116E66698397}"/>
              </a:ext>
            </a:extLst>
          </p:cNvPr>
          <p:cNvSpPr/>
          <p:nvPr/>
        </p:nvSpPr>
        <p:spPr>
          <a:xfrm>
            <a:off x="3116887" y="5523899"/>
            <a:ext cx="1673478" cy="10595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corpus for lexicon words</a:t>
            </a:r>
            <a:endParaRPr lang="en-SG" b="1" dirty="0">
              <a:solidFill>
                <a:srgbClr val="FFFF00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6A087F-9060-470D-B805-B00080EEBA2E}"/>
              </a:ext>
            </a:extLst>
          </p:cNvPr>
          <p:cNvSpPr/>
          <p:nvPr/>
        </p:nvSpPr>
        <p:spPr>
          <a:xfrm>
            <a:off x="745504" y="5523900"/>
            <a:ext cx="1857375" cy="10595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 sentiment lexicon</a:t>
            </a:r>
            <a:endParaRPr lang="en-SG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0A8B752-C992-456C-9301-3DCD08B2F74D}"/>
              </a:ext>
            </a:extLst>
          </p:cNvPr>
          <p:cNvSpPr/>
          <p:nvPr/>
        </p:nvSpPr>
        <p:spPr>
          <a:xfrm>
            <a:off x="7732284" y="5523896"/>
            <a:ext cx="1384421" cy="10595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 Classifier</a:t>
            </a:r>
            <a:endParaRPr lang="en-SG" b="1" dirty="0">
              <a:solidFill>
                <a:srgbClr val="FFFF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35BB910-6A71-40B1-8CB2-A2788C84F803}"/>
              </a:ext>
            </a:extLst>
          </p:cNvPr>
          <p:cNvSpPr/>
          <p:nvPr/>
        </p:nvSpPr>
        <p:spPr>
          <a:xfrm>
            <a:off x="9658977" y="5523897"/>
            <a:ext cx="1673478" cy="10595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Metrics, Visualization,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Analysis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18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llout: Right Arrow 9">
            <a:extLst>
              <a:ext uri="{FF2B5EF4-FFF2-40B4-BE49-F238E27FC236}">
                <a16:creationId xmlns:a16="http://schemas.microsoft.com/office/drawing/2014/main" id="{0699E042-CD03-49C4-AC15-8915F99FCFBF}"/>
              </a:ext>
            </a:extLst>
          </p:cNvPr>
          <p:cNvSpPr/>
          <p:nvPr/>
        </p:nvSpPr>
        <p:spPr>
          <a:xfrm rot="5400000">
            <a:off x="286600" y="2122228"/>
            <a:ext cx="3261820" cy="3193576"/>
          </a:xfrm>
          <a:prstGeom prst="rightArrowCallo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B8A63B2-9867-42F3-B87E-DFE9A46BE9C6}"/>
              </a:ext>
            </a:extLst>
          </p:cNvPr>
          <p:cNvSpPr/>
          <p:nvPr/>
        </p:nvSpPr>
        <p:spPr>
          <a:xfrm>
            <a:off x="1496052" y="5918247"/>
            <a:ext cx="8162925" cy="3834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8689-6129-4708-BC7C-BB587176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Sentiment analysis</a:t>
            </a:r>
            <a:endParaRPr lang="en-SG" sz="6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AA4F17-DF41-4EF9-AE40-FCF9333AA262}"/>
              </a:ext>
            </a:extLst>
          </p:cNvPr>
          <p:cNvSpPr/>
          <p:nvPr/>
        </p:nvSpPr>
        <p:spPr>
          <a:xfrm>
            <a:off x="5332637" y="5527283"/>
            <a:ext cx="1857375" cy="10595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Vectorize using TFIDF</a:t>
            </a:r>
            <a:endParaRPr lang="en-SG" b="1" dirty="0">
              <a:solidFill>
                <a:srgbClr val="FFFF00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C0C7CA-1074-48CC-AA19-116E66698397}"/>
              </a:ext>
            </a:extLst>
          </p:cNvPr>
          <p:cNvSpPr/>
          <p:nvPr/>
        </p:nvSpPr>
        <p:spPr>
          <a:xfrm>
            <a:off x="3116887" y="5523899"/>
            <a:ext cx="1673478" cy="10595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corpus for lexicon words</a:t>
            </a:r>
            <a:endParaRPr lang="en-SG" b="1" dirty="0">
              <a:solidFill>
                <a:srgbClr val="FFFF00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6A087F-9060-470D-B805-B00080EEBA2E}"/>
              </a:ext>
            </a:extLst>
          </p:cNvPr>
          <p:cNvSpPr/>
          <p:nvPr/>
        </p:nvSpPr>
        <p:spPr>
          <a:xfrm>
            <a:off x="745504" y="5523900"/>
            <a:ext cx="1857375" cy="10595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 sentiment lexicon</a:t>
            </a:r>
            <a:endParaRPr lang="en-SG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0A8B752-C992-456C-9301-3DCD08B2F74D}"/>
              </a:ext>
            </a:extLst>
          </p:cNvPr>
          <p:cNvSpPr/>
          <p:nvPr/>
        </p:nvSpPr>
        <p:spPr>
          <a:xfrm>
            <a:off x="7732284" y="5523896"/>
            <a:ext cx="1384421" cy="10595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 Classifier</a:t>
            </a:r>
            <a:endParaRPr lang="en-SG" b="1" dirty="0">
              <a:solidFill>
                <a:srgbClr val="FFFF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35BB910-6A71-40B1-8CB2-A2788C84F803}"/>
              </a:ext>
            </a:extLst>
          </p:cNvPr>
          <p:cNvSpPr/>
          <p:nvPr/>
        </p:nvSpPr>
        <p:spPr>
          <a:xfrm>
            <a:off x="9658977" y="5523897"/>
            <a:ext cx="1673478" cy="10595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Metrics, Visualization,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Analysis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C7313-662D-4AB0-83D1-DE29DC8776DC}"/>
              </a:ext>
            </a:extLst>
          </p:cNvPr>
          <p:cNvSpPr txBox="1"/>
          <p:nvPr/>
        </p:nvSpPr>
        <p:spPr>
          <a:xfrm>
            <a:off x="553896" y="2127589"/>
            <a:ext cx="18573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Expansion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Efficient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Upside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Bullish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Attractive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Improve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Strong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Appreciate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C9C3D6-104D-44B5-BC15-664BB6E28527}"/>
              </a:ext>
            </a:extLst>
          </p:cNvPr>
          <p:cNvSpPr/>
          <p:nvPr/>
        </p:nvSpPr>
        <p:spPr>
          <a:xfrm>
            <a:off x="2015595" y="2127589"/>
            <a:ext cx="167347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Sell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Downgrade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Challenges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Critical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Downside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Modest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Underweight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Bearish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D1D3958-C4F3-4E62-95CF-A917F15BE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4777" y="2127589"/>
            <a:ext cx="8086501" cy="1059576"/>
          </a:xfrm>
        </p:spPr>
        <p:txBody>
          <a:bodyPr>
            <a:normAutofit/>
          </a:bodyPr>
          <a:lstStyle/>
          <a:p>
            <a:r>
              <a:rPr lang="en-US" sz="2800" dirty="0"/>
              <a:t>Lexicon developed based on common jargon used in the industry to describe the outlook of the security.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6318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Down 3">
            <a:extLst>
              <a:ext uri="{FF2B5EF4-FFF2-40B4-BE49-F238E27FC236}">
                <a16:creationId xmlns:a16="http://schemas.microsoft.com/office/drawing/2014/main" id="{454157A3-5549-4FCF-9E44-68495597DD1F}"/>
              </a:ext>
            </a:extLst>
          </p:cNvPr>
          <p:cNvSpPr/>
          <p:nvPr/>
        </p:nvSpPr>
        <p:spPr>
          <a:xfrm>
            <a:off x="10058400" y="3777631"/>
            <a:ext cx="805218" cy="1625499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FAC2FC-4A38-47F3-9655-F5D7CCA9CC94}"/>
              </a:ext>
            </a:extLst>
          </p:cNvPr>
          <p:cNvSpPr/>
          <p:nvPr/>
        </p:nvSpPr>
        <p:spPr>
          <a:xfrm>
            <a:off x="6541402" y="2418502"/>
            <a:ext cx="5032587" cy="175009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B8A63B2-9867-42F3-B87E-DFE9A46BE9C6}"/>
              </a:ext>
            </a:extLst>
          </p:cNvPr>
          <p:cNvSpPr/>
          <p:nvPr/>
        </p:nvSpPr>
        <p:spPr>
          <a:xfrm>
            <a:off x="1496052" y="5918247"/>
            <a:ext cx="8162925" cy="3834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8689-6129-4708-BC7C-BB587176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Sentiment analysis</a:t>
            </a:r>
            <a:endParaRPr lang="en-SG" sz="6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AA4F17-DF41-4EF9-AE40-FCF9333AA262}"/>
              </a:ext>
            </a:extLst>
          </p:cNvPr>
          <p:cNvSpPr/>
          <p:nvPr/>
        </p:nvSpPr>
        <p:spPr>
          <a:xfrm>
            <a:off x="5332637" y="5527283"/>
            <a:ext cx="1857375" cy="10595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Vectorize using TFIDF</a:t>
            </a:r>
            <a:endParaRPr lang="en-SG" b="1" dirty="0">
              <a:solidFill>
                <a:srgbClr val="FFFF00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C0C7CA-1074-48CC-AA19-116E66698397}"/>
              </a:ext>
            </a:extLst>
          </p:cNvPr>
          <p:cNvSpPr/>
          <p:nvPr/>
        </p:nvSpPr>
        <p:spPr>
          <a:xfrm>
            <a:off x="3116887" y="5523899"/>
            <a:ext cx="1673478" cy="10595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corpus for lexicon words</a:t>
            </a:r>
            <a:endParaRPr lang="en-SG" b="1" dirty="0">
              <a:solidFill>
                <a:srgbClr val="FFFF00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6A087F-9060-470D-B805-B00080EEBA2E}"/>
              </a:ext>
            </a:extLst>
          </p:cNvPr>
          <p:cNvSpPr/>
          <p:nvPr/>
        </p:nvSpPr>
        <p:spPr>
          <a:xfrm>
            <a:off x="745504" y="5523900"/>
            <a:ext cx="1857375" cy="10595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 sentiment lexicon</a:t>
            </a:r>
            <a:endParaRPr lang="en-SG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0A8B752-C992-456C-9301-3DCD08B2F74D}"/>
              </a:ext>
            </a:extLst>
          </p:cNvPr>
          <p:cNvSpPr/>
          <p:nvPr/>
        </p:nvSpPr>
        <p:spPr>
          <a:xfrm>
            <a:off x="7732284" y="5523896"/>
            <a:ext cx="1384421" cy="10595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 Classifier</a:t>
            </a:r>
            <a:endParaRPr lang="en-SG" b="1" dirty="0">
              <a:solidFill>
                <a:srgbClr val="FFFF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35BB910-6A71-40B1-8CB2-A2788C84F803}"/>
              </a:ext>
            </a:extLst>
          </p:cNvPr>
          <p:cNvSpPr/>
          <p:nvPr/>
        </p:nvSpPr>
        <p:spPr>
          <a:xfrm>
            <a:off x="9658977" y="5523897"/>
            <a:ext cx="1673478" cy="10595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Metrics, Visualization,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Analysis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C7313-662D-4AB0-83D1-DE29DC8776DC}"/>
              </a:ext>
            </a:extLst>
          </p:cNvPr>
          <p:cNvSpPr txBox="1"/>
          <p:nvPr/>
        </p:nvSpPr>
        <p:spPr>
          <a:xfrm>
            <a:off x="6662168" y="2554884"/>
            <a:ext cx="47910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Accuracy, Recall, and Precision.</a:t>
            </a:r>
          </a:p>
          <a:p>
            <a:pPr algn="just"/>
            <a:endParaRPr lang="en-US" b="1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As we intend to identify companies that are perceived optimistically, it was important to have </a:t>
            </a:r>
            <a:r>
              <a:rPr lang="en-US" b="1" dirty="0">
                <a:solidFill>
                  <a:schemeClr val="bg1"/>
                </a:solidFill>
              </a:rPr>
              <a:t>high precision </a:t>
            </a:r>
            <a:r>
              <a:rPr lang="en-US" dirty="0">
                <a:solidFill>
                  <a:schemeClr val="bg1"/>
                </a:solidFill>
              </a:rPr>
              <a:t>for the optimistic category.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D1D3958-C4F3-4E62-95CF-A917F15BE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617" y="1816651"/>
            <a:ext cx="5998017" cy="2832422"/>
          </a:xfrm>
        </p:spPr>
        <p:txBody>
          <a:bodyPr>
            <a:normAutofit/>
          </a:bodyPr>
          <a:lstStyle/>
          <a:p>
            <a:r>
              <a:rPr lang="en-US" sz="2800" dirty="0"/>
              <a:t>The dataset had a 70-30 imbalance (more optimistic reports)</a:t>
            </a:r>
          </a:p>
          <a:p>
            <a:r>
              <a:rPr lang="en-US" sz="2800" dirty="0"/>
              <a:t>Oversampling had to be carried out.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4427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8689-6129-4708-BC7C-BB587176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Sentiment analysis</a:t>
            </a:r>
            <a:endParaRPr lang="en-SG" sz="6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63CD1D-50B0-49D3-8153-9FFB8D6C7DDD}"/>
              </a:ext>
            </a:extLst>
          </p:cNvPr>
          <p:cNvGrpSpPr/>
          <p:nvPr/>
        </p:nvGrpSpPr>
        <p:grpSpPr>
          <a:xfrm>
            <a:off x="7829123" y="1767328"/>
            <a:ext cx="4314570" cy="4858062"/>
            <a:chOff x="8478746" y="1093758"/>
            <a:chExt cx="4078124" cy="45918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F262E1-7E8B-470D-84CB-3F3A599AC885}"/>
                </a:ext>
              </a:extLst>
            </p:cNvPr>
            <p:cNvSpPr txBox="1"/>
            <p:nvPr/>
          </p:nvSpPr>
          <p:spPr>
            <a:xfrm>
              <a:off x="9640368" y="1093758"/>
              <a:ext cx="1385883" cy="32000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Lexicon Weight</a:t>
              </a:r>
              <a:endParaRPr lang="en-SG" sz="1600" dirty="0"/>
            </a:p>
          </p:txBody>
        </p:sp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DD9CB8E7-0B2D-47DF-91EB-0345522617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4" b="15709"/>
            <a:stretch/>
          </p:blipFill>
          <p:spPr bwMode="auto">
            <a:xfrm rot="5400000">
              <a:off x="8372118" y="1500839"/>
              <a:ext cx="4291379" cy="4078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EB9582-11C3-4978-9389-00885493B69E}"/>
                </a:ext>
              </a:extLst>
            </p:cNvPr>
            <p:cNvSpPr txBox="1"/>
            <p:nvPr/>
          </p:nvSpPr>
          <p:spPr>
            <a:xfrm>
              <a:off x="9166549" y="1513054"/>
              <a:ext cx="947639" cy="3229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30" dirty="0"/>
                <a:t>Expansion</a:t>
              </a:r>
            </a:p>
            <a:p>
              <a:pPr algn="r"/>
              <a:r>
                <a:rPr lang="en-US" sz="1330" dirty="0"/>
                <a:t>Attractive</a:t>
              </a:r>
            </a:p>
            <a:p>
              <a:pPr algn="r"/>
              <a:r>
                <a:rPr lang="en-US" sz="1330" dirty="0"/>
                <a:t>Strong</a:t>
              </a:r>
            </a:p>
            <a:p>
              <a:pPr algn="r"/>
              <a:r>
                <a:rPr lang="en-US" sz="1330" dirty="0"/>
                <a:t>Initiate</a:t>
              </a:r>
            </a:p>
            <a:p>
              <a:pPr algn="r"/>
              <a:r>
                <a:rPr lang="en-US" sz="1330" dirty="0"/>
                <a:t>Catalyst</a:t>
              </a:r>
            </a:p>
            <a:p>
              <a:pPr algn="r"/>
              <a:r>
                <a:rPr lang="en-US" sz="1330" dirty="0"/>
                <a:t>Leader</a:t>
              </a:r>
            </a:p>
            <a:p>
              <a:pPr algn="r"/>
              <a:r>
                <a:rPr lang="en-US" sz="1330" dirty="0"/>
                <a:t>Upside</a:t>
              </a:r>
            </a:p>
            <a:p>
              <a:pPr algn="r"/>
              <a:r>
                <a:rPr lang="en-US" sz="1330" dirty="0"/>
                <a:t>Efficiency</a:t>
              </a:r>
            </a:p>
            <a:p>
              <a:pPr algn="r"/>
              <a:r>
                <a:rPr lang="en-US" sz="1330" dirty="0"/>
                <a:t>Turnaround</a:t>
              </a:r>
            </a:p>
            <a:p>
              <a:pPr algn="r"/>
              <a:r>
                <a:rPr lang="en-US" sz="1330" dirty="0"/>
                <a:t>Challenge</a:t>
              </a:r>
            </a:p>
            <a:p>
              <a:pPr algn="r"/>
              <a:r>
                <a:rPr lang="en-US" sz="1330" dirty="0"/>
                <a:t>Efficient</a:t>
              </a:r>
            </a:p>
            <a:p>
              <a:pPr algn="r"/>
              <a:r>
                <a:rPr lang="en-US" sz="1330" dirty="0"/>
                <a:t>Appreciate</a:t>
              </a:r>
            </a:p>
            <a:p>
              <a:pPr algn="r"/>
              <a:r>
                <a:rPr lang="en-US" sz="1330" dirty="0"/>
                <a:t>Improve</a:t>
              </a:r>
            </a:p>
            <a:p>
              <a:pPr algn="r"/>
              <a:r>
                <a:rPr lang="en-US" sz="1330" dirty="0"/>
                <a:t>Tailwind</a:t>
              </a:r>
            </a:p>
            <a:p>
              <a:pPr algn="r"/>
              <a:r>
                <a:rPr lang="en-US" sz="1330" dirty="0"/>
                <a:t>Buy</a:t>
              </a:r>
            </a:p>
            <a:p>
              <a:pPr algn="r"/>
              <a:endParaRPr lang="en-SG" sz="133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DA115A-AC92-4AAF-9D59-C862B8AC8A02}"/>
                </a:ext>
              </a:extLst>
            </p:cNvPr>
            <p:cNvSpPr/>
            <p:nvPr/>
          </p:nvSpPr>
          <p:spPr>
            <a:xfrm>
              <a:off x="10008268" y="4386570"/>
              <a:ext cx="1822583" cy="1246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30" dirty="0"/>
                <a:t>Modest</a:t>
              </a:r>
            </a:p>
            <a:p>
              <a:r>
                <a:rPr lang="en-US" sz="1330" dirty="0"/>
                <a:t>Underweight</a:t>
              </a:r>
            </a:p>
            <a:p>
              <a:r>
                <a:rPr lang="en-US" sz="1330" dirty="0"/>
                <a:t>Critical</a:t>
              </a:r>
            </a:p>
            <a:p>
              <a:r>
                <a:rPr lang="en-US" sz="1330" dirty="0"/>
                <a:t>Downside</a:t>
              </a:r>
            </a:p>
            <a:p>
              <a:r>
                <a:rPr lang="en-US" sz="1330" dirty="0"/>
                <a:t>Sell</a:t>
              </a:r>
            </a:p>
            <a:p>
              <a:r>
                <a:rPr lang="en-US" sz="1330" dirty="0"/>
                <a:t>Downgrade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2C0FA5-E251-4E23-9EAF-451F2DAEC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20" y="2245672"/>
            <a:ext cx="6562280" cy="2109624"/>
          </a:xfr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Accuracy:               Precision:</a:t>
            </a:r>
          </a:p>
          <a:p>
            <a:r>
              <a:rPr lang="en-US" sz="2000" dirty="0"/>
              <a:t>Accuracy and precision rate (96%) are reasonable for the intended application.</a:t>
            </a:r>
          </a:p>
          <a:p>
            <a:r>
              <a:rPr lang="en-US" sz="2000" dirty="0"/>
              <a:t>Low precision for the non-optimistic reports is possibly due to overlaps in the lexicon with the optimistic reports.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6882E9-5B37-43D1-9084-96BB52E8C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866799"/>
              </p:ext>
            </p:extLst>
          </p:nvPr>
        </p:nvGraphicFramePr>
        <p:xfrm>
          <a:off x="816420" y="5118100"/>
          <a:ext cx="6339713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5527">
                  <a:extLst>
                    <a:ext uri="{9D8B030D-6E8A-4147-A177-3AD203B41FA5}">
                      <a16:colId xmlns:a16="http://schemas.microsoft.com/office/drawing/2014/main" val="1467837750"/>
                    </a:ext>
                  </a:extLst>
                </a:gridCol>
                <a:gridCol w="1615459">
                  <a:extLst>
                    <a:ext uri="{9D8B030D-6E8A-4147-A177-3AD203B41FA5}">
                      <a16:colId xmlns:a16="http://schemas.microsoft.com/office/drawing/2014/main" val="2457736066"/>
                    </a:ext>
                  </a:extLst>
                </a:gridCol>
                <a:gridCol w="1619714">
                  <a:extLst>
                    <a:ext uri="{9D8B030D-6E8A-4147-A177-3AD203B41FA5}">
                      <a16:colId xmlns:a16="http://schemas.microsoft.com/office/drawing/2014/main" val="3826359935"/>
                    </a:ext>
                  </a:extLst>
                </a:gridCol>
                <a:gridCol w="1569013">
                  <a:extLst>
                    <a:ext uri="{9D8B030D-6E8A-4147-A177-3AD203B41FA5}">
                      <a16:colId xmlns:a16="http://schemas.microsoft.com/office/drawing/2014/main" val="2898239815"/>
                    </a:ext>
                  </a:extLst>
                </a:gridCol>
              </a:tblGrid>
              <a:tr h="17498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Class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Precision (%)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Recall (%)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F1 (%)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234811"/>
                  </a:ext>
                </a:extLst>
              </a:tr>
              <a:tr h="272197">
                <a:tc>
                  <a:txBody>
                    <a:bodyPr/>
                    <a:lstStyle/>
                    <a:p>
                      <a:r>
                        <a:rPr lang="en-US" sz="1600" dirty="0"/>
                        <a:t>Not Opt.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51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84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64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368171"/>
                  </a:ext>
                </a:extLst>
              </a:tr>
              <a:tr h="224337">
                <a:tc>
                  <a:txBody>
                    <a:bodyPr/>
                    <a:lstStyle/>
                    <a:p>
                      <a:r>
                        <a:rPr lang="en-US" sz="1600" dirty="0"/>
                        <a:t>Optimistic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96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84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90</a:t>
                      </a: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862692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E427945E-639E-4E4F-80A3-80D7A897EFD2}"/>
              </a:ext>
            </a:extLst>
          </p:cNvPr>
          <p:cNvSpPr/>
          <p:nvPr/>
        </p:nvSpPr>
        <p:spPr>
          <a:xfrm>
            <a:off x="2717622" y="2079862"/>
            <a:ext cx="789388" cy="7893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84%</a:t>
            </a:r>
            <a:endParaRPr lang="en-SG" sz="1600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9D4E89-A303-400C-8238-6EC03E5C68CA}"/>
              </a:ext>
            </a:extLst>
          </p:cNvPr>
          <p:cNvSpPr/>
          <p:nvPr/>
        </p:nvSpPr>
        <p:spPr>
          <a:xfrm>
            <a:off x="5743216" y="2079862"/>
            <a:ext cx="789388" cy="7893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96%</a:t>
            </a:r>
            <a:endParaRPr lang="en-SG" sz="1600" b="1" dirty="0"/>
          </a:p>
        </p:txBody>
      </p:sp>
    </p:spTree>
    <p:extLst>
      <p:ext uri="{BB962C8B-B14F-4D97-AF65-F5344CB8AC3E}">
        <p14:creationId xmlns:p14="http://schemas.microsoft.com/office/powerpoint/2010/main" val="1887743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D341-A450-4BB4-A1C6-3ED321C1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VISUALIZATION</a:t>
            </a:r>
            <a:endParaRPr lang="en-SG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FD504-27D3-4359-B7E3-A3CCC13BA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771" y="3148299"/>
            <a:ext cx="401955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19CF9E-00C6-48ED-82B2-8B1D78837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76" y="2179976"/>
            <a:ext cx="4573124" cy="435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713103-EC2C-489B-B29E-52BF91777F1E}"/>
              </a:ext>
            </a:extLst>
          </p:cNvPr>
          <p:cNvSpPr/>
          <p:nvPr/>
        </p:nvSpPr>
        <p:spPr>
          <a:xfrm>
            <a:off x="1337918" y="2100828"/>
            <a:ext cx="1426747" cy="30085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T-SNE Plot</a:t>
            </a:r>
            <a:endParaRPr lang="en-SG" sz="1600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87CA5A-BE45-47F5-8934-FBF9588CCE63}"/>
              </a:ext>
            </a:extLst>
          </p:cNvPr>
          <p:cNvSpPr txBox="1"/>
          <p:nvPr/>
        </p:nvSpPr>
        <p:spPr>
          <a:xfrm rot="16200000">
            <a:off x="389131" y="4122022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Component 1</a:t>
            </a:r>
            <a:endParaRPr lang="en-SG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998A8-B0F3-4962-800F-FE7E659B248D}"/>
              </a:ext>
            </a:extLst>
          </p:cNvPr>
          <p:cNvSpPr txBox="1"/>
          <p:nvPr/>
        </p:nvSpPr>
        <p:spPr>
          <a:xfrm>
            <a:off x="2816112" y="6484891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Component II</a:t>
            </a:r>
            <a:endParaRPr lang="en-SG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84DC9-CA7D-404C-B9F0-7040CD3FB455}"/>
              </a:ext>
            </a:extLst>
          </p:cNvPr>
          <p:cNvSpPr txBox="1"/>
          <p:nvPr/>
        </p:nvSpPr>
        <p:spPr>
          <a:xfrm>
            <a:off x="4542494" y="2078513"/>
            <a:ext cx="187100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102BE"/>
                </a:solidFill>
              </a:rPr>
              <a:t>Optimistic</a:t>
            </a:r>
          </a:p>
          <a:p>
            <a:r>
              <a:rPr lang="en-US" b="1" dirty="0">
                <a:solidFill>
                  <a:srgbClr val="FF0000"/>
                </a:solidFill>
              </a:rPr>
              <a:t>Not Optimistic</a:t>
            </a:r>
            <a:endParaRPr lang="en-SG" b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846C2-ACD6-48AB-97CE-2AADCEE4AD7F}"/>
              </a:ext>
            </a:extLst>
          </p:cNvPr>
          <p:cNvCxnSpPr/>
          <p:nvPr/>
        </p:nvCxnSpPr>
        <p:spPr>
          <a:xfrm flipH="1">
            <a:off x="1828800" y="4291299"/>
            <a:ext cx="3649198" cy="1385601"/>
          </a:xfrm>
          <a:prstGeom prst="line">
            <a:avLst/>
          </a:prstGeom>
          <a:ln w="34925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303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demonstration demo">
            <a:extLst>
              <a:ext uri="{FF2B5EF4-FFF2-40B4-BE49-F238E27FC236}">
                <a16:creationId xmlns:a16="http://schemas.microsoft.com/office/drawing/2014/main" id="{6EAF03FA-FD52-4D95-BBBD-FC7FC4E0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2041525"/>
            <a:ext cx="3238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74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B517-F4A7-4473-BCE5-27CFAFB7C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scope</a:t>
            </a:r>
            <a:endParaRPr lang="en-SG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7B5BF-121F-41F7-AFD9-A9EED2A58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392" y="5947664"/>
            <a:ext cx="11029615" cy="3634486"/>
          </a:xfrm>
        </p:spPr>
        <p:txBody>
          <a:bodyPr/>
          <a:lstStyle/>
          <a:p>
            <a:r>
              <a:rPr lang="en-US" dirty="0"/>
              <a:t>Business Problem</a:t>
            </a:r>
          </a:p>
          <a:p>
            <a:r>
              <a:rPr lang="en-US" dirty="0"/>
              <a:t>Solutioning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Visualization</a:t>
            </a:r>
          </a:p>
          <a:p>
            <a:r>
              <a:rPr lang="en-US" dirty="0"/>
              <a:t>Demonstration</a:t>
            </a:r>
            <a:endParaRPr lang="en-SG" dirty="0"/>
          </a:p>
        </p:txBody>
      </p:sp>
      <p:pic>
        <p:nvPicPr>
          <p:cNvPr id="17410" name="Picture 2" descr="Image result for business problem">
            <a:extLst>
              <a:ext uri="{FF2B5EF4-FFF2-40B4-BE49-F238E27FC236}">
                <a16:creationId xmlns:a16="http://schemas.microsoft.com/office/drawing/2014/main" id="{F1A4094D-0728-44AC-B089-948EE6433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9" r="1"/>
          <a:stretch/>
        </p:blipFill>
        <p:spPr bwMode="auto">
          <a:xfrm>
            <a:off x="581192" y="2527652"/>
            <a:ext cx="1716109" cy="212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A74EC6-6960-43EB-BE5D-ADBB9095C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392" y="2682863"/>
            <a:ext cx="1810878" cy="1810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C34273-10D5-4C2C-B61E-EFF50FC81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2235" y="3052186"/>
            <a:ext cx="1709265" cy="1267306"/>
          </a:xfrm>
          <a:prstGeom prst="rect">
            <a:avLst/>
          </a:prstGeom>
        </p:spPr>
      </p:pic>
      <p:pic>
        <p:nvPicPr>
          <p:cNvPr id="17412" name="Picture 4" descr="Image result for solutioning white background">
            <a:extLst>
              <a:ext uri="{FF2B5EF4-FFF2-40B4-BE49-F238E27FC236}">
                <a16:creationId xmlns:a16="http://schemas.microsoft.com/office/drawing/2014/main" id="{7517B231-DE1D-47BE-9549-591F163E0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32"/>
          <a:stretch/>
        </p:blipFill>
        <p:spPr bwMode="auto">
          <a:xfrm>
            <a:off x="2502013" y="2412591"/>
            <a:ext cx="2476500" cy="235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Image result for visualization">
            <a:extLst>
              <a:ext uri="{FF2B5EF4-FFF2-40B4-BE49-F238E27FC236}">
                <a16:creationId xmlns:a16="http://schemas.microsoft.com/office/drawing/2014/main" id="{86E2023D-FFAA-4572-B32A-D9EC7089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252" y="2863638"/>
            <a:ext cx="2202323" cy="164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60DFD3-F805-4BF5-878C-D3F5A377CB55}"/>
              </a:ext>
            </a:extLst>
          </p:cNvPr>
          <p:cNvSpPr txBox="1"/>
          <p:nvPr/>
        </p:nvSpPr>
        <p:spPr>
          <a:xfrm>
            <a:off x="693689" y="4845807"/>
            <a:ext cx="1491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Business </a:t>
            </a:r>
          </a:p>
          <a:p>
            <a:pPr algn="ctr"/>
            <a:r>
              <a:rPr lang="en-US" sz="2400" b="1" dirty="0"/>
              <a:t>Problem</a:t>
            </a:r>
            <a:endParaRPr lang="en-SG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B1C33C-AD7E-4A97-AC99-CE11B289E675}"/>
              </a:ext>
            </a:extLst>
          </p:cNvPr>
          <p:cNvSpPr txBox="1"/>
          <p:nvPr/>
        </p:nvSpPr>
        <p:spPr>
          <a:xfrm>
            <a:off x="2832001" y="5030472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Solutioning</a:t>
            </a:r>
            <a:endParaRPr lang="en-SG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077BA-5261-456D-8CE6-D5C9B3AD4E16}"/>
              </a:ext>
            </a:extLst>
          </p:cNvPr>
          <p:cNvSpPr txBox="1"/>
          <p:nvPr/>
        </p:nvSpPr>
        <p:spPr>
          <a:xfrm>
            <a:off x="5478987" y="4863411"/>
            <a:ext cx="1688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Analysis &amp;</a:t>
            </a:r>
          </a:p>
          <a:p>
            <a:r>
              <a:rPr lang="en-US" sz="2400" b="1" dirty="0"/>
              <a:t>Discussion</a:t>
            </a:r>
            <a:endParaRPr lang="en-SG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6221A0-99B7-480C-9096-4F74B4B4DCE6}"/>
              </a:ext>
            </a:extLst>
          </p:cNvPr>
          <p:cNvSpPr txBox="1"/>
          <p:nvPr/>
        </p:nvSpPr>
        <p:spPr>
          <a:xfrm>
            <a:off x="7969271" y="4971036"/>
            <a:ext cx="2024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Visualization</a:t>
            </a:r>
            <a:endParaRPr lang="en-SG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E92D09-FECA-4470-890D-812D3C37764D}"/>
              </a:ext>
            </a:extLst>
          </p:cNvPr>
          <p:cNvSpPr txBox="1"/>
          <p:nvPr/>
        </p:nvSpPr>
        <p:spPr>
          <a:xfrm>
            <a:off x="10607296" y="4961374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Demo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3346206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D255CD9-DE2E-4A09-B73F-B0E5FED638D1}"/>
              </a:ext>
            </a:extLst>
          </p:cNvPr>
          <p:cNvSpPr/>
          <p:nvPr/>
        </p:nvSpPr>
        <p:spPr>
          <a:xfrm>
            <a:off x="8534400" y="2170277"/>
            <a:ext cx="4279900" cy="1188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A4354-B3E2-4965-9085-7EFEA4D6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CONCLUSION</a:t>
            </a:r>
            <a:endParaRPr lang="en-SG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A392F-9216-4143-A026-CDD5A1F16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93" y="2213864"/>
            <a:ext cx="7686508" cy="1075436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Demonstrated end-to-end processing, clustering and classification, and information extraction.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B1EE08-1095-4573-B3B3-0AC0361829D0}"/>
              </a:ext>
            </a:extLst>
          </p:cNvPr>
          <p:cNvSpPr/>
          <p:nvPr/>
        </p:nvSpPr>
        <p:spPr>
          <a:xfrm>
            <a:off x="492293" y="3568701"/>
            <a:ext cx="1079800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/>
              <a:t>Learning points:</a:t>
            </a:r>
          </a:p>
          <a:p>
            <a:pPr algn="just"/>
            <a:endParaRPr lang="en-US" sz="28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Clustering of documents can be carried out with reasonable accuracy if the documents contain defining tokens.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/>
              <a:t>Stopword</a:t>
            </a:r>
            <a:r>
              <a:rPr lang="en-US" sz="2000" dirty="0"/>
              <a:t> lists are very important</a:t>
            </a:r>
            <a:r>
              <a:rPr lang="en-US" sz="2000" b="1" dirty="0"/>
              <a:t>.</a:t>
            </a: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Classification metric for sentiment analysis had to align with the objectives of the business problem.</a:t>
            </a:r>
            <a:endParaRPr lang="en-SG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717663-C3B0-403E-B312-4FAF4F0D1A6C}"/>
              </a:ext>
            </a:extLst>
          </p:cNvPr>
          <p:cNvGrpSpPr/>
          <p:nvPr/>
        </p:nvGrpSpPr>
        <p:grpSpPr>
          <a:xfrm>
            <a:off x="8519140" y="2249488"/>
            <a:ext cx="2400868" cy="994853"/>
            <a:chOff x="8448787" y="1605944"/>
            <a:chExt cx="2638228" cy="10932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76E35F-A9F4-46A9-AB0D-7288F6474EF4}"/>
                </a:ext>
              </a:extLst>
            </p:cNvPr>
            <p:cNvSpPr txBox="1"/>
            <p:nvPr/>
          </p:nvSpPr>
          <p:spPr>
            <a:xfrm>
              <a:off x="8448787" y="1636383"/>
              <a:ext cx="2322305" cy="1014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latin typeface="Bahnschrift SemiBold SemiConden" panose="020B0502040204020203" pitchFamily="34" charset="0"/>
                </a:rPr>
                <a:t>Unsupervised</a:t>
              </a:r>
            </a:p>
            <a:p>
              <a:pPr algn="r"/>
              <a:r>
                <a:rPr lang="en-US" b="1" dirty="0">
                  <a:latin typeface="Bahnschrift SemiBold SemiConden" panose="020B0502040204020203" pitchFamily="34" charset="0"/>
                </a:rPr>
                <a:t>Semi-supervised</a:t>
              </a:r>
            </a:p>
            <a:p>
              <a:pPr algn="r"/>
              <a:r>
                <a:rPr lang="en-US" b="1" dirty="0">
                  <a:latin typeface="Bahnschrift SemiBold SemiConden" panose="020B0502040204020203" pitchFamily="34" charset="0"/>
                </a:rPr>
                <a:t>Supervised</a:t>
              </a:r>
              <a:endParaRPr lang="en-SG" b="1" dirty="0">
                <a:latin typeface="Bahnschrift SemiBold SemiConden" panose="020B0502040204020203" pitchFamily="34" charset="0"/>
              </a:endParaRPr>
            </a:p>
          </p:txBody>
        </p:sp>
        <p:pic>
          <p:nvPicPr>
            <p:cNvPr id="16388" name="Picture 4" descr="Image result for tick checkbox">
              <a:extLst>
                <a:ext uri="{FF2B5EF4-FFF2-40B4-BE49-F238E27FC236}">
                  <a16:creationId xmlns:a16="http://schemas.microsoft.com/office/drawing/2014/main" id="{1A77C878-5723-4E8E-B3BC-D4909147B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8" b="91406" l="9961" r="92969">
                          <a14:foregroundMark x1="53125" y1="8398" x2="53125" y2="8398"/>
                          <a14:foregroundMark x1="93164" y1="44336" x2="93164" y2="44336"/>
                          <a14:foregroundMark x1="53320" y1="91406" x2="53320" y2="91406"/>
                          <a14:backgroundMark x1="33594" y1="55469" x2="33594" y2="55469"/>
                          <a14:backgroundMark x1="12500" y1="15820" x2="12500" y2="15820"/>
                          <a14:backgroundMark x1="13086" y1="17188" x2="13086" y2="17188"/>
                          <a14:backgroundMark x1="13086" y1="17188" x2="13086" y2="17188"/>
                          <a14:backgroundMark x1="14844" y1="18555" x2="14844" y2="18555"/>
                          <a14:backgroundMark x1="15039" y1="18555" x2="15039" y2="18555"/>
                          <a14:backgroundMark x1="15039" y1="18555" x2="15039" y2="18555"/>
                          <a14:backgroundMark x1="15039" y1="18555" x2="15039" y2="18555"/>
                          <a14:backgroundMark x1="15039" y1="18555" x2="15039" y2="18555"/>
                          <a14:backgroundMark x1="15820" y1="18945" x2="15820" y2="18945"/>
                          <a14:backgroundMark x1="16211" y1="19531" x2="16211" y2="19531"/>
                          <a14:backgroundMark x1="16211" y1="19531" x2="16211" y2="19531"/>
                          <a14:backgroundMark x1="17188" y1="20117" x2="17188" y2="20117"/>
                          <a14:backgroundMark x1="17383" y1="20313" x2="17383" y2="20313"/>
                          <a14:backgroundMark x1="17383" y1="20313" x2="17383" y2="2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3942">
              <a:off x="10724275" y="1605944"/>
              <a:ext cx="362740" cy="362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Image result for tick checkbox">
              <a:extLst>
                <a:ext uri="{FF2B5EF4-FFF2-40B4-BE49-F238E27FC236}">
                  <a16:creationId xmlns:a16="http://schemas.microsoft.com/office/drawing/2014/main" id="{BF547B3A-3933-4DAF-AC8D-0AEDB3E9B4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8" b="91406" l="9961" r="92969">
                          <a14:foregroundMark x1="53125" y1="8398" x2="53125" y2="8398"/>
                          <a14:foregroundMark x1="93164" y1="44336" x2="93164" y2="44336"/>
                          <a14:foregroundMark x1="53320" y1="91406" x2="53320" y2="91406"/>
                          <a14:backgroundMark x1="33594" y1="55469" x2="33594" y2="55469"/>
                          <a14:backgroundMark x1="12500" y1="15820" x2="12500" y2="15820"/>
                          <a14:backgroundMark x1="13086" y1="17188" x2="13086" y2="17188"/>
                          <a14:backgroundMark x1="13086" y1="17188" x2="13086" y2="17188"/>
                          <a14:backgroundMark x1="14844" y1="18555" x2="14844" y2="18555"/>
                          <a14:backgroundMark x1="15039" y1="18555" x2="15039" y2="18555"/>
                          <a14:backgroundMark x1="15039" y1="18555" x2="15039" y2="18555"/>
                          <a14:backgroundMark x1="15039" y1="18555" x2="15039" y2="18555"/>
                          <a14:backgroundMark x1="15039" y1="18555" x2="15039" y2="18555"/>
                          <a14:backgroundMark x1="15820" y1="18945" x2="15820" y2="18945"/>
                          <a14:backgroundMark x1="16211" y1="19531" x2="16211" y2="19531"/>
                          <a14:backgroundMark x1="16211" y1="19531" x2="16211" y2="19531"/>
                          <a14:backgroundMark x1="17188" y1="20117" x2="17188" y2="20117"/>
                          <a14:backgroundMark x1="17383" y1="20313" x2="17383" y2="20313"/>
                          <a14:backgroundMark x1="17383" y1="20313" x2="17383" y2="2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3942">
              <a:off x="10724275" y="1971178"/>
              <a:ext cx="362740" cy="362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tick checkbox">
              <a:extLst>
                <a:ext uri="{FF2B5EF4-FFF2-40B4-BE49-F238E27FC236}">
                  <a16:creationId xmlns:a16="http://schemas.microsoft.com/office/drawing/2014/main" id="{DF53CE25-23E3-4C61-883B-165E498179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8" b="91406" l="9961" r="92969">
                          <a14:foregroundMark x1="53125" y1="8398" x2="53125" y2="8398"/>
                          <a14:foregroundMark x1="93164" y1="44336" x2="93164" y2="44336"/>
                          <a14:foregroundMark x1="53320" y1="91406" x2="53320" y2="91406"/>
                          <a14:backgroundMark x1="33594" y1="55469" x2="33594" y2="55469"/>
                          <a14:backgroundMark x1="12500" y1="15820" x2="12500" y2="15820"/>
                          <a14:backgroundMark x1="13086" y1="17188" x2="13086" y2="17188"/>
                          <a14:backgroundMark x1="13086" y1="17188" x2="13086" y2="17188"/>
                          <a14:backgroundMark x1="14844" y1="18555" x2="14844" y2="18555"/>
                          <a14:backgroundMark x1="15039" y1="18555" x2="15039" y2="18555"/>
                          <a14:backgroundMark x1="15039" y1="18555" x2="15039" y2="18555"/>
                          <a14:backgroundMark x1="15039" y1="18555" x2="15039" y2="18555"/>
                          <a14:backgroundMark x1="15039" y1="18555" x2="15039" y2="18555"/>
                          <a14:backgroundMark x1="15820" y1="18945" x2="15820" y2="18945"/>
                          <a14:backgroundMark x1="16211" y1="19531" x2="16211" y2="19531"/>
                          <a14:backgroundMark x1="16211" y1="19531" x2="16211" y2="19531"/>
                          <a14:backgroundMark x1="17188" y1="20117" x2="17188" y2="20117"/>
                          <a14:backgroundMark x1="17383" y1="20313" x2="17383" y2="20313"/>
                          <a14:backgroundMark x1="17383" y1="20313" x2="17383" y2="2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3942">
              <a:off x="10724275" y="2336413"/>
              <a:ext cx="362740" cy="362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3694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A4354-B3E2-4965-9085-7EFEA4D6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FUTURE WORK</a:t>
            </a:r>
            <a:endParaRPr lang="en-SG" sz="6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B1EE08-1095-4573-B3B3-0AC0361829D0}"/>
              </a:ext>
            </a:extLst>
          </p:cNvPr>
          <p:cNvSpPr/>
          <p:nvPr/>
        </p:nvSpPr>
        <p:spPr>
          <a:xfrm>
            <a:off x="492293" y="2174723"/>
            <a:ext cx="1079800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Adopt a more supervisory approach to dealing with documents from the banking sector.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More focused selection of </a:t>
            </a:r>
            <a:r>
              <a:rPr lang="en-US" sz="2400" dirty="0" err="1"/>
              <a:t>stopwords</a:t>
            </a:r>
            <a:endParaRPr lang="en-US" sz="2400" dirty="0"/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Extension to use bigrams as keywords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“Bank” vs “Bank Loan”</a:t>
            </a:r>
          </a:p>
          <a:p>
            <a:pPr lvl="2"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Sentiment analysis remains challenging in this context because both optimistic and non-optimistic terms tend to appear together in some documents.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Initiate a 3</a:t>
            </a:r>
            <a:r>
              <a:rPr lang="en-US" sz="2400" baseline="30000" dirty="0"/>
              <a:t>rd</a:t>
            </a:r>
            <a:r>
              <a:rPr lang="en-US" sz="2400" dirty="0"/>
              <a:t> category to capture mixed-sentiment documents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Implement a function to flag such documents so that user intervention can be applied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7864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A4354-B3E2-4965-9085-7EFEA4D6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BEYOND THE CLASSROOM</a:t>
            </a:r>
            <a:endParaRPr lang="en-SG" sz="6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B1EE08-1095-4573-B3B3-0AC0361829D0}"/>
              </a:ext>
            </a:extLst>
          </p:cNvPr>
          <p:cNvSpPr/>
          <p:nvPr/>
        </p:nvSpPr>
        <p:spPr>
          <a:xfrm>
            <a:off x="492293" y="2345828"/>
            <a:ext cx="107980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Implementation of word2vec (word embedding) model to provide supervisory input to the clustering.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SG" sz="2400" b="1" dirty="0"/>
              <a:t>Provided tableau/T-SNE visualization and analysis for both the results of the tasks, showcasing the next level of insight as to why documents were correctly/wrongly categorized.</a:t>
            </a:r>
          </a:p>
        </p:txBody>
      </p:sp>
    </p:spTree>
    <p:extLst>
      <p:ext uri="{BB962C8B-B14F-4D97-AF65-F5344CB8AC3E}">
        <p14:creationId xmlns:p14="http://schemas.microsoft.com/office/powerpoint/2010/main" val="3110865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A4354-B3E2-4965-9085-7EFEA4D6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Challenge</a:t>
            </a:r>
            <a:endParaRPr lang="en-SG" sz="6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B1EE08-1095-4573-B3B3-0AC0361829D0}"/>
              </a:ext>
            </a:extLst>
          </p:cNvPr>
          <p:cNvSpPr/>
          <p:nvPr/>
        </p:nvSpPr>
        <p:spPr>
          <a:xfrm>
            <a:off x="492293" y="2345828"/>
            <a:ext cx="107980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Sentiment class imbalance: Equity researchers tended to be more ‘optimistic’ – an issue with the raw data. This presented some challenge in training the model accurately.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Data Extracted from PDFs was not clean – many tables and chart captions to deal with, and reports had appendices that were common to all documents.  Automatic removal of such noise was a challenge.</a:t>
            </a:r>
          </a:p>
        </p:txBody>
      </p:sp>
    </p:spTree>
    <p:extLst>
      <p:ext uri="{BB962C8B-B14F-4D97-AF65-F5344CB8AC3E}">
        <p14:creationId xmlns:p14="http://schemas.microsoft.com/office/powerpoint/2010/main" val="1250625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D255CD9-DE2E-4A09-B73F-B0E5FED638D1}"/>
              </a:ext>
            </a:extLst>
          </p:cNvPr>
          <p:cNvSpPr/>
          <p:nvPr/>
        </p:nvSpPr>
        <p:spPr>
          <a:xfrm>
            <a:off x="8534400" y="2082142"/>
            <a:ext cx="4279900" cy="1188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A4354-B3E2-4965-9085-7EFEA4D6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CONCLUSION</a:t>
            </a:r>
            <a:endParaRPr lang="en-SG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A392F-9216-4143-A026-CDD5A1F16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93" y="2125729"/>
            <a:ext cx="7686508" cy="1075436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Demonstrated end-to-end processing, clustering and classification, and information extraction.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B1EE08-1095-4573-B3B3-0AC0361829D0}"/>
              </a:ext>
            </a:extLst>
          </p:cNvPr>
          <p:cNvSpPr/>
          <p:nvPr/>
        </p:nvSpPr>
        <p:spPr>
          <a:xfrm>
            <a:off x="696996" y="5071586"/>
            <a:ext cx="107980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Demonstrated how this can be deployed in an actual business environment, coupled with the next step of information extraction to determine promising companies in a specific sector.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717663-C3B0-403E-B312-4FAF4F0D1A6C}"/>
              </a:ext>
            </a:extLst>
          </p:cNvPr>
          <p:cNvGrpSpPr/>
          <p:nvPr/>
        </p:nvGrpSpPr>
        <p:grpSpPr>
          <a:xfrm>
            <a:off x="8519140" y="2161353"/>
            <a:ext cx="2400868" cy="994853"/>
            <a:chOff x="8448787" y="1605944"/>
            <a:chExt cx="2638228" cy="10932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76E35F-A9F4-46A9-AB0D-7288F6474EF4}"/>
                </a:ext>
              </a:extLst>
            </p:cNvPr>
            <p:cNvSpPr txBox="1"/>
            <p:nvPr/>
          </p:nvSpPr>
          <p:spPr>
            <a:xfrm>
              <a:off x="8448787" y="1636383"/>
              <a:ext cx="2322305" cy="1014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latin typeface="Bahnschrift SemiBold SemiConden" panose="020B0502040204020203" pitchFamily="34" charset="0"/>
                </a:rPr>
                <a:t>Unsupervised</a:t>
              </a:r>
            </a:p>
            <a:p>
              <a:pPr algn="r"/>
              <a:r>
                <a:rPr lang="en-US" b="1" dirty="0">
                  <a:latin typeface="Bahnschrift SemiBold SemiConden" panose="020B0502040204020203" pitchFamily="34" charset="0"/>
                </a:rPr>
                <a:t>Semi-supervised</a:t>
              </a:r>
            </a:p>
            <a:p>
              <a:pPr algn="r"/>
              <a:r>
                <a:rPr lang="en-US" b="1" dirty="0">
                  <a:latin typeface="Bahnschrift SemiBold SemiConden" panose="020B0502040204020203" pitchFamily="34" charset="0"/>
                </a:rPr>
                <a:t>Supervised</a:t>
              </a:r>
              <a:endParaRPr lang="en-SG" b="1" dirty="0">
                <a:latin typeface="Bahnschrift SemiBold SemiConden" panose="020B0502040204020203" pitchFamily="34" charset="0"/>
              </a:endParaRPr>
            </a:p>
          </p:txBody>
        </p:sp>
        <p:pic>
          <p:nvPicPr>
            <p:cNvPr id="16388" name="Picture 4" descr="Image result for tick checkbox">
              <a:extLst>
                <a:ext uri="{FF2B5EF4-FFF2-40B4-BE49-F238E27FC236}">
                  <a16:creationId xmlns:a16="http://schemas.microsoft.com/office/drawing/2014/main" id="{1A77C878-5723-4E8E-B3BC-D4909147B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008" b="91406" l="9961" r="92969">
                          <a14:foregroundMark x1="53125" y1="8398" x2="53125" y2="8398"/>
                          <a14:foregroundMark x1="93164" y1="44336" x2="93164" y2="44336"/>
                          <a14:foregroundMark x1="53320" y1="91406" x2="53320" y2="91406"/>
                          <a14:backgroundMark x1="33594" y1="55469" x2="33594" y2="55469"/>
                          <a14:backgroundMark x1="12500" y1="15820" x2="12500" y2="15820"/>
                          <a14:backgroundMark x1="13086" y1="17188" x2="13086" y2="17188"/>
                          <a14:backgroundMark x1="13086" y1="17188" x2="13086" y2="17188"/>
                          <a14:backgroundMark x1="14844" y1="18555" x2="14844" y2="18555"/>
                          <a14:backgroundMark x1="15039" y1="18555" x2="15039" y2="18555"/>
                          <a14:backgroundMark x1="15039" y1="18555" x2="15039" y2="18555"/>
                          <a14:backgroundMark x1="15039" y1="18555" x2="15039" y2="18555"/>
                          <a14:backgroundMark x1="15039" y1="18555" x2="15039" y2="18555"/>
                          <a14:backgroundMark x1="15820" y1="18945" x2="15820" y2="18945"/>
                          <a14:backgroundMark x1="16211" y1="19531" x2="16211" y2="19531"/>
                          <a14:backgroundMark x1="16211" y1="19531" x2="16211" y2="19531"/>
                          <a14:backgroundMark x1="17188" y1="20117" x2="17188" y2="20117"/>
                          <a14:backgroundMark x1="17383" y1="20313" x2="17383" y2="20313"/>
                          <a14:backgroundMark x1="17383" y1="20313" x2="17383" y2="2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3942">
              <a:off x="10724275" y="1605944"/>
              <a:ext cx="362740" cy="362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Image result for tick checkbox">
              <a:extLst>
                <a:ext uri="{FF2B5EF4-FFF2-40B4-BE49-F238E27FC236}">
                  <a16:creationId xmlns:a16="http://schemas.microsoft.com/office/drawing/2014/main" id="{BF547B3A-3933-4DAF-AC8D-0AEDB3E9B4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008" b="91406" l="9961" r="92969">
                          <a14:foregroundMark x1="53125" y1="8398" x2="53125" y2="8398"/>
                          <a14:foregroundMark x1="93164" y1="44336" x2="93164" y2="44336"/>
                          <a14:foregroundMark x1="53320" y1="91406" x2="53320" y2="91406"/>
                          <a14:backgroundMark x1="33594" y1="55469" x2="33594" y2="55469"/>
                          <a14:backgroundMark x1="12500" y1="15820" x2="12500" y2="15820"/>
                          <a14:backgroundMark x1="13086" y1="17188" x2="13086" y2="17188"/>
                          <a14:backgroundMark x1="13086" y1="17188" x2="13086" y2="17188"/>
                          <a14:backgroundMark x1="14844" y1="18555" x2="14844" y2="18555"/>
                          <a14:backgroundMark x1="15039" y1="18555" x2="15039" y2="18555"/>
                          <a14:backgroundMark x1="15039" y1="18555" x2="15039" y2="18555"/>
                          <a14:backgroundMark x1="15039" y1="18555" x2="15039" y2="18555"/>
                          <a14:backgroundMark x1="15039" y1="18555" x2="15039" y2="18555"/>
                          <a14:backgroundMark x1="15820" y1="18945" x2="15820" y2="18945"/>
                          <a14:backgroundMark x1="16211" y1="19531" x2="16211" y2="19531"/>
                          <a14:backgroundMark x1="16211" y1="19531" x2="16211" y2="19531"/>
                          <a14:backgroundMark x1="17188" y1="20117" x2="17188" y2="20117"/>
                          <a14:backgroundMark x1="17383" y1="20313" x2="17383" y2="20313"/>
                          <a14:backgroundMark x1="17383" y1="20313" x2="17383" y2="2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3942">
              <a:off x="10724275" y="1971178"/>
              <a:ext cx="362740" cy="362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tick checkbox">
              <a:extLst>
                <a:ext uri="{FF2B5EF4-FFF2-40B4-BE49-F238E27FC236}">
                  <a16:creationId xmlns:a16="http://schemas.microsoft.com/office/drawing/2014/main" id="{DF53CE25-23E3-4C61-883B-165E498179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008" b="91406" l="9961" r="92969">
                          <a14:foregroundMark x1="53125" y1="8398" x2="53125" y2="8398"/>
                          <a14:foregroundMark x1="93164" y1="44336" x2="93164" y2="44336"/>
                          <a14:foregroundMark x1="53320" y1="91406" x2="53320" y2="91406"/>
                          <a14:backgroundMark x1="33594" y1="55469" x2="33594" y2="55469"/>
                          <a14:backgroundMark x1="12500" y1="15820" x2="12500" y2="15820"/>
                          <a14:backgroundMark x1="13086" y1="17188" x2="13086" y2="17188"/>
                          <a14:backgroundMark x1="13086" y1="17188" x2="13086" y2="17188"/>
                          <a14:backgroundMark x1="14844" y1="18555" x2="14844" y2="18555"/>
                          <a14:backgroundMark x1="15039" y1="18555" x2="15039" y2="18555"/>
                          <a14:backgroundMark x1="15039" y1="18555" x2="15039" y2="18555"/>
                          <a14:backgroundMark x1="15039" y1="18555" x2="15039" y2="18555"/>
                          <a14:backgroundMark x1="15039" y1="18555" x2="15039" y2="18555"/>
                          <a14:backgroundMark x1="15820" y1="18945" x2="15820" y2="18945"/>
                          <a14:backgroundMark x1="16211" y1="19531" x2="16211" y2="19531"/>
                          <a14:backgroundMark x1="16211" y1="19531" x2="16211" y2="19531"/>
                          <a14:backgroundMark x1="17188" y1="20117" x2="17188" y2="20117"/>
                          <a14:backgroundMark x1="17383" y1="20313" x2="17383" y2="20313"/>
                          <a14:backgroundMark x1="17383" y1="20313" x2="17383" y2="2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33942">
              <a:off x="10724275" y="2336413"/>
              <a:ext cx="362740" cy="362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47EF214F-398F-4E10-ADD1-0C847E91FB90}"/>
              </a:ext>
            </a:extLst>
          </p:cNvPr>
          <p:cNvSpPr/>
          <p:nvPr/>
        </p:nvSpPr>
        <p:spPr>
          <a:xfrm>
            <a:off x="6320137" y="3709559"/>
            <a:ext cx="789388" cy="7893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/>
              <a:t>84%</a:t>
            </a:r>
            <a:endParaRPr lang="en-SG" sz="17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408DAC-58E3-469E-8F0F-31BA68CC7E39}"/>
              </a:ext>
            </a:extLst>
          </p:cNvPr>
          <p:cNvSpPr/>
          <p:nvPr/>
        </p:nvSpPr>
        <p:spPr>
          <a:xfrm>
            <a:off x="9345731" y="3709559"/>
            <a:ext cx="789388" cy="7893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/>
              <a:t>96%</a:t>
            </a:r>
            <a:endParaRPr lang="en-SG" sz="17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0ACC5B-BB97-42E7-B5E3-B1387E8FDD84}"/>
              </a:ext>
            </a:extLst>
          </p:cNvPr>
          <p:cNvSpPr/>
          <p:nvPr/>
        </p:nvSpPr>
        <p:spPr>
          <a:xfrm>
            <a:off x="3242875" y="3709559"/>
            <a:ext cx="789388" cy="789388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/>
              <a:t>96%</a:t>
            </a:r>
            <a:endParaRPr lang="en-SG" sz="17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E68045-0FF0-4E67-980B-8DBEFDE659D5}"/>
              </a:ext>
            </a:extLst>
          </p:cNvPr>
          <p:cNvSpPr txBox="1"/>
          <p:nvPr/>
        </p:nvSpPr>
        <p:spPr>
          <a:xfrm>
            <a:off x="1170721" y="3774614"/>
            <a:ext cx="2029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Clustering Purity</a:t>
            </a:r>
          </a:p>
          <a:p>
            <a:r>
              <a:rPr lang="en-US" b="1" dirty="0"/>
              <a:t>(4 Clusters)</a:t>
            </a:r>
            <a:endParaRPr lang="en-SG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707A3E-7548-423E-865D-C58D8B28C94C}"/>
              </a:ext>
            </a:extLst>
          </p:cNvPr>
          <p:cNvSpPr txBox="1"/>
          <p:nvPr/>
        </p:nvSpPr>
        <p:spPr>
          <a:xfrm>
            <a:off x="4939631" y="3789901"/>
            <a:ext cx="138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Sentiment </a:t>
            </a:r>
          </a:p>
          <a:p>
            <a:r>
              <a:rPr lang="en-US" b="1" dirty="0"/>
              <a:t>Accuracy</a:t>
            </a:r>
            <a:endParaRPr lang="en-SG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4ED23D-3429-4230-8D86-52B3F275754D}"/>
              </a:ext>
            </a:extLst>
          </p:cNvPr>
          <p:cNvSpPr txBox="1"/>
          <p:nvPr/>
        </p:nvSpPr>
        <p:spPr>
          <a:xfrm>
            <a:off x="7891738" y="3661951"/>
            <a:ext cx="13292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Optimistic</a:t>
            </a:r>
          </a:p>
          <a:p>
            <a:r>
              <a:rPr lang="en-US" b="1" dirty="0"/>
              <a:t>Sentiment</a:t>
            </a:r>
          </a:p>
          <a:p>
            <a:r>
              <a:rPr lang="en-US" b="1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2252151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2037F-C0C1-45A2-B284-B83358AD3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48156"/>
            <a:ext cx="11029616" cy="1188720"/>
          </a:xfrm>
        </p:spPr>
        <p:txBody>
          <a:bodyPr>
            <a:normAutofit/>
          </a:bodyPr>
          <a:lstStyle/>
          <a:p>
            <a:r>
              <a:rPr lang="en-US" sz="5400" dirty="0"/>
              <a:t>Work distribution</a:t>
            </a:r>
            <a:endParaRPr lang="en-SG" sz="54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EF92C02-10CD-4ED2-BEB4-A8CFF5899460}"/>
              </a:ext>
            </a:extLst>
          </p:cNvPr>
          <p:cNvGraphicFramePr/>
          <p:nvPr/>
        </p:nvGraphicFramePr>
        <p:xfrm>
          <a:off x="1175894" y="1636876"/>
          <a:ext cx="10434913" cy="4943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230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6814B-F1C3-472C-86E9-82D3E872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734156"/>
            <a:ext cx="11029616" cy="118872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84704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1B60068-2C0F-418A-AC06-36B1AEDEFED8}"/>
              </a:ext>
            </a:extLst>
          </p:cNvPr>
          <p:cNvGrpSpPr/>
          <p:nvPr/>
        </p:nvGrpSpPr>
        <p:grpSpPr>
          <a:xfrm>
            <a:off x="5248276" y="1676592"/>
            <a:ext cx="5762625" cy="5762625"/>
            <a:chOff x="5281611" y="2143317"/>
            <a:chExt cx="5762625" cy="57626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F67175-CD9E-4DF5-B57A-FA38AF16E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4543" y="3588778"/>
              <a:ext cx="3550912" cy="2663184"/>
            </a:xfrm>
            <a:prstGeom prst="rect">
              <a:avLst/>
            </a:prstGeom>
          </p:spPr>
        </p:pic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FF38A91B-9E3D-4530-BBA6-9486CDBB69CD}"/>
                </a:ext>
              </a:extLst>
            </p:cNvPr>
            <p:cNvSpPr/>
            <p:nvPr/>
          </p:nvSpPr>
          <p:spPr>
            <a:xfrm>
              <a:off x="5281611" y="2143317"/>
              <a:ext cx="5762625" cy="5762625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04A57A-90A6-480A-BF14-B25A55E19EE7}"/>
                </a:ext>
              </a:extLst>
            </p:cNvPr>
            <p:cNvSpPr/>
            <p:nvPr/>
          </p:nvSpPr>
          <p:spPr>
            <a:xfrm>
              <a:off x="6727072" y="3588778"/>
              <a:ext cx="2871705" cy="2871705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A4A266-D2EC-4904-8916-6A14ACDB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59234"/>
            <a:ext cx="11029616" cy="1188720"/>
          </a:xfrm>
        </p:spPr>
        <p:txBody>
          <a:bodyPr>
            <a:normAutofit/>
          </a:bodyPr>
          <a:lstStyle/>
          <a:p>
            <a:r>
              <a:rPr lang="en-US" sz="6000" dirty="0"/>
              <a:t>BUSINESS PROBLEM</a:t>
            </a:r>
            <a:endParaRPr lang="en-SG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D4409-CB03-4B11-87E8-8F0182EA5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46877"/>
            <a:ext cx="11356808" cy="1440562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Investment teams in banks make use of multiple sources of information to make investment recommendations.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Equities: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8B7C84-F09B-48AC-BB2F-921FA87EC5C8}"/>
              </a:ext>
            </a:extLst>
          </p:cNvPr>
          <p:cNvGrpSpPr/>
          <p:nvPr/>
        </p:nvGrpSpPr>
        <p:grpSpPr>
          <a:xfrm>
            <a:off x="2357439" y="3122053"/>
            <a:ext cx="2871705" cy="2871705"/>
            <a:chOff x="2176545" y="3588778"/>
            <a:chExt cx="2871705" cy="28717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7859B9A-2478-4B25-BC99-FFCBA7368706}"/>
                </a:ext>
              </a:extLst>
            </p:cNvPr>
            <p:cNvGrpSpPr/>
            <p:nvPr/>
          </p:nvGrpSpPr>
          <p:grpSpPr>
            <a:xfrm>
              <a:off x="2376571" y="4088636"/>
              <a:ext cx="2385930" cy="1588135"/>
              <a:chOff x="6096000" y="2700712"/>
              <a:chExt cx="6096000" cy="405765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1558EC3-ACE7-4BDB-84A8-5B8E27473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2700712"/>
                <a:ext cx="6096000" cy="405765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CDBB31-6682-4DD1-98F6-6B1707204539}"/>
                  </a:ext>
                </a:extLst>
              </p:cNvPr>
              <p:cNvSpPr/>
              <p:nvPr/>
            </p:nvSpPr>
            <p:spPr>
              <a:xfrm>
                <a:off x="7150813" y="6072027"/>
                <a:ext cx="1571947" cy="25685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463A9D-55E8-40E0-9C8E-5586C00B322B}"/>
                </a:ext>
              </a:extLst>
            </p:cNvPr>
            <p:cNvSpPr/>
            <p:nvPr/>
          </p:nvSpPr>
          <p:spPr>
            <a:xfrm>
              <a:off x="2176545" y="3588778"/>
              <a:ext cx="2871705" cy="2871705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6CC870A-A78B-4F07-8F97-20BC266F8B81}"/>
              </a:ext>
            </a:extLst>
          </p:cNvPr>
          <p:cNvSpPr txBox="1"/>
          <p:nvPr/>
        </p:nvSpPr>
        <p:spPr>
          <a:xfrm>
            <a:off x="2602519" y="6135602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Which Sector?</a:t>
            </a:r>
            <a:endParaRPr lang="en-SG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A6794C-D40B-4CCD-99EF-A8DCAACB9DF3}"/>
              </a:ext>
            </a:extLst>
          </p:cNvPr>
          <p:cNvSpPr txBox="1"/>
          <p:nvPr/>
        </p:nvSpPr>
        <p:spPr>
          <a:xfrm>
            <a:off x="6765143" y="6135601"/>
            <a:ext cx="2728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Which Company?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22988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4A266-D2EC-4904-8916-6A14ACDB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66712"/>
            <a:ext cx="11029616" cy="1188720"/>
          </a:xfrm>
        </p:spPr>
        <p:txBody>
          <a:bodyPr>
            <a:normAutofit/>
          </a:bodyPr>
          <a:lstStyle/>
          <a:p>
            <a:r>
              <a:rPr lang="en-US" sz="6000" dirty="0"/>
              <a:t>BUSINESS PROBLEM</a:t>
            </a:r>
            <a:endParaRPr lang="en-SG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D4409-CB03-4B11-87E8-8F0182EA5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88437"/>
            <a:ext cx="7792246" cy="217423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One such source: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Investment Research Reports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Research entities provide reports on a subscription basis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Emails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High volume (~1000s/day)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31EBF-F095-43C6-BCF9-91C2EDFDD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55" y="1988437"/>
            <a:ext cx="3466565" cy="21742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0339C1-0BF4-422F-8578-DA9383015217}"/>
              </a:ext>
            </a:extLst>
          </p:cNvPr>
          <p:cNvSpPr/>
          <p:nvPr/>
        </p:nvSpPr>
        <p:spPr>
          <a:xfrm>
            <a:off x="1133642" y="4771533"/>
            <a:ext cx="9762958" cy="95410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 sorting of research reports is tedious, and reading every report is not an efficient use of time.</a:t>
            </a:r>
          </a:p>
        </p:txBody>
      </p:sp>
    </p:spTree>
    <p:extLst>
      <p:ext uri="{BB962C8B-B14F-4D97-AF65-F5344CB8AC3E}">
        <p14:creationId xmlns:p14="http://schemas.microsoft.com/office/powerpoint/2010/main" val="2863144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A67396-A2FF-4CF7-8A08-421916F5B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12"/>
          <a:stretch/>
        </p:blipFill>
        <p:spPr>
          <a:xfrm>
            <a:off x="1138287" y="3510639"/>
            <a:ext cx="2141460" cy="1582260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72050C-A835-435F-9513-208899D42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6" t="11385" b="15123"/>
          <a:stretch/>
        </p:blipFill>
        <p:spPr>
          <a:xfrm>
            <a:off x="4774193" y="2098978"/>
            <a:ext cx="3218966" cy="1788829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E65A2-2C5A-4585-87CA-928B1A04C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194" y="4476450"/>
            <a:ext cx="3218966" cy="1767863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11F3AB-EBA5-48B3-9AB5-A1DF75151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4966" y="3510639"/>
            <a:ext cx="1752065" cy="1595497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986981-4BC1-4530-9740-6E657C7DB2DE}"/>
              </a:ext>
            </a:extLst>
          </p:cNvPr>
          <p:cNvSpPr txBox="1"/>
          <p:nvPr/>
        </p:nvSpPr>
        <p:spPr>
          <a:xfrm>
            <a:off x="9385584" y="5201022"/>
            <a:ext cx="2090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Using NER to</a:t>
            </a:r>
          </a:p>
          <a:p>
            <a:pPr algn="ctr"/>
            <a:r>
              <a:rPr lang="en-US" b="1" dirty="0"/>
              <a:t>extract company </a:t>
            </a:r>
          </a:p>
          <a:p>
            <a:pPr algn="ctr"/>
            <a:r>
              <a:rPr lang="en-US" b="1" dirty="0"/>
              <a:t>names</a:t>
            </a:r>
            <a:endParaRPr lang="en-SG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7A3947F-BE3D-40C6-9DE1-5D9626361F7D}"/>
              </a:ext>
            </a:extLst>
          </p:cNvPr>
          <p:cNvSpPr/>
          <p:nvPr/>
        </p:nvSpPr>
        <p:spPr>
          <a:xfrm>
            <a:off x="3589690" y="3724275"/>
            <a:ext cx="7239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8CD0D5A-9766-410F-A9D3-34BF85E9AB3B}"/>
              </a:ext>
            </a:extLst>
          </p:cNvPr>
          <p:cNvSpPr/>
          <p:nvPr/>
        </p:nvSpPr>
        <p:spPr>
          <a:xfrm>
            <a:off x="8412112" y="3723975"/>
            <a:ext cx="7239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8A5035-194A-4D4B-8F10-9AC6AB740E5F}"/>
              </a:ext>
            </a:extLst>
          </p:cNvPr>
          <p:cNvSpPr txBox="1"/>
          <p:nvPr/>
        </p:nvSpPr>
        <p:spPr>
          <a:xfrm>
            <a:off x="4451037" y="3927590"/>
            <a:ext cx="393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Cluster by industry sector</a:t>
            </a:r>
            <a:endParaRPr lang="en-SG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F1C475-D59F-429B-8FD5-9BA4C605CFED}"/>
              </a:ext>
            </a:extLst>
          </p:cNvPr>
          <p:cNvSpPr txBox="1"/>
          <p:nvPr/>
        </p:nvSpPr>
        <p:spPr>
          <a:xfrm>
            <a:off x="4417358" y="6295695"/>
            <a:ext cx="393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Determine sentiment of report</a:t>
            </a:r>
            <a:endParaRPr lang="en-SG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A46F1D-7608-414B-8CD7-4412482FAAD2}"/>
              </a:ext>
            </a:extLst>
          </p:cNvPr>
          <p:cNvSpPr txBox="1"/>
          <p:nvPr/>
        </p:nvSpPr>
        <p:spPr>
          <a:xfrm>
            <a:off x="828344" y="5161925"/>
            <a:ext cx="276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Extract text data from reports*</a:t>
            </a:r>
            <a:endParaRPr lang="en-SG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9D13A5-693E-45FB-BE65-5C16A60CC808}"/>
              </a:ext>
            </a:extLst>
          </p:cNvPr>
          <p:cNvSpPr/>
          <p:nvPr/>
        </p:nvSpPr>
        <p:spPr>
          <a:xfrm>
            <a:off x="0" y="6540205"/>
            <a:ext cx="2396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/>
              <a:t>*Simulated using PDF files</a:t>
            </a:r>
            <a:endParaRPr lang="en-SG" sz="1400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8D1D32-094E-4964-9790-FC4BA6B2FBE0}"/>
              </a:ext>
            </a:extLst>
          </p:cNvPr>
          <p:cNvSpPr/>
          <p:nvPr/>
        </p:nvSpPr>
        <p:spPr>
          <a:xfrm>
            <a:off x="828344" y="3193025"/>
            <a:ext cx="666750" cy="66675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  <a:endParaRPr lang="en-SG" sz="2800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9E6EB04-BE92-4074-A066-68492ED5BEFA}"/>
              </a:ext>
            </a:extLst>
          </p:cNvPr>
          <p:cNvSpPr/>
          <p:nvPr/>
        </p:nvSpPr>
        <p:spPr>
          <a:xfrm>
            <a:off x="4451037" y="1875200"/>
            <a:ext cx="666750" cy="66675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en-SG" sz="2800" b="1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32A586-97FD-42F0-8B65-3395DB5A51DE}"/>
              </a:ext>
            </a:extLst>
          </p:cNvPr>
          <p:cNvSpPr/>
          <p:nvPr/>
        </p:nvSpPr>
        <p:spPr>
          <a:xfrm>
            <a:off x="4451037" y="4207348"/>
            <a:ext cx="666750" cy="66675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  <a:endParaRPr lang="en-SG" sz="2800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2E886C-A8FF-4391-ACCB-304F308747E7}"/>
              </a:ext>
            </a:extLst>
          </p:cNvPr>
          <p:cNvSpPr/>
          <p:nvPr/>
        </p:nvSpPr>
        <p:spPr>
          <a:xfrm>
            <a:off x="9221589" y="3163772"/>
            <a:ext cx="666750" cy="66675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4</a:t>
            </a:r>
            <a:endParaRPr lang="en-SG" sz="2800" b="1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7C6D4CC-F0C0-40C7-AA0E-73288A6D42DF}"/>
              </a:ext>
            </a:extLst>
          </p:cNvPr>
          <p:cNvSpPr txBox="1">
            <a:spLocks/>
          </p:cNvSpPr>
          <p:nvPr/>
        </p:nvSpPr>
        <p:spPr>
          <a:xfrm>
            <a:off x="581192" y="457731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/>
              <a:t>SOLUTIONING</a:t>
            </a:r>
            <a:endParaRPr lang="en-SG" sz="6000" dirty="0"/>
          </a:p>
        </p:txBody>
      </p:sp>
    </p:spTree>
    <p:extLst>
      <p:ext uri="{BB962C8B-B14F-4D97-AF65-F5344CB8AC3E}">
        <p14:creationId xmlns:p14="http://schemas.microsoft.com/office/powerpoint/2010/main" val="2342674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D341-A450-4BB4-A1C6-3ED321C1B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57731"/>
            <a:ext cx="11029616" cy="1188720"/>
          </a:xfrm>
        </p:spPr>
        <p:txBody>
          <a:bodyPr>
            <a:normAutofit/>
          </a:bodyPr>
          <a:lstStyle/>
          <a:p>
            <a:r>
              <a:rPr lang="en-US" sz="6000" dirty="0"/>
              <a:t>SOLUTIONING</a:t>
            </a:r>
            <a:endParaRPr lang="en-SG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5DB41-252B-4E0E-86C7-7DC80ED60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972" y="2174952"/>
            <a:ext cx="1835977" cy="1175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C51DB0-8B1A-42A9-8B8E-B26F55B78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722" y="2180453"/>
            <a:ext cx="1835976" cy="1175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436FAA-7448-41E1-B1A9-81D12E7F1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972" y="3462176"/>
            <a:ext cx="1835976" cy="1310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93E84-639A-4939-ACEF-7793C4E19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6721" y="3462177"/>
            <a:ext cx="1835976" cy="1306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894C05-E435-494E-B343-A9EF54D229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89" r="20982"/>
          <a:stretch/>
        </p:blipFill>
        <p:spPr>
          <a:xfrm>
            <a:off x="581192" y="2174952"/>
            <a:ext cx="2095928" cy="25233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494F94-5178-4127-8156-6BCD3AAEE922}"/>
              </a:ext>
            </a:extLst>
          </p:cNvPr>
          <p:cNvSpPr/>
          <p:nvPr/>
        </p:nvSpPr>
        <p:spPr>
          <a:xfrm>
            <a:off x="2677120" y="4040056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/>
              <a:t>x 400</a:t>
            </a:r>
            <a:endParaRPr lang="en-SG" sz="1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7E9D03-8471-419E-836E-E95673123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8300" y="2713285"/>
            <a:ext cx="3236810" cy="14806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CF7E4C-2865-4F26-85E8-57ED1D4F093C}"/>
              </a:ext>
            </a:extLst>
          </p:cNvPr>
          <p:cNvSpPr/>
          <p:nvPr/>
        </p:nvSpPr>
        <p:spPr>
          <a:xfrm rot="20703571">
            <a:off x="3792953" y="2113351"/>
            <a:ext cx="1104186" cy="3191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Energy</a:t>
            </a:r>
            <a:endParaRPr lang="en-SG" sz="16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A9AE02-3408-49CC-ADED-AF1D2722F8AF}"/>
              </a:ext>
            </a:extLst>
          </p:cNvPr>
          <p:cNvSpPr/>
          <p:nvPr/>
        </p:nvSpPr>
        <p:spPr>
          <a:xfrm rot="20703571">
            <a:off x="5772054" y="2053253"/>
            <a:ext cx="1306898" cy="36042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Real Estate</a:t>
            </a:r>
            <a:endParaRPr lang="en-SG" sz="16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1FB194-0F46-49E9-9317-53BEAEFA9FF3}"/>
              </a:ext>
            </a:extLst>
          </p:cNvPr>
          <p:cNvSpPr/>
          <p:nvPr/>
        </p:nvSpPr>
        <p:spPr>
          <a:xfrm rot="20703571">
            <a:off x="3796906" y="3367193"/>
            <a:ext cx="1306898" cy="36042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Healthcare</a:t>
            </a:r>
            <a:endParaRPr lang="en-SG" sz="16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2BFC24-DC77-409A-9279-22349F6A77A9}"/>
              </a:ext>
            </a:extLst>
          </p:cNvPr>
          <p:cNvSpPr/>
          <p:nvPr/>
        </p:nvSpPr>
        <p:spPr>
          <a:xfrm rot="20703571">
            <a:off x="5734370" y="3317757"/>
            <a:ext cx="1306898" cy="36042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Banking</a:t>
            </a:r>
            <a:endParaRPr lang="en-SG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635255-B98E-4B8F-8C63-F1E292AD902F}"/>
              </a:ext>
            </a:extLst>
          </p:cNvPr>
          <p:cNvSpPr txBox="1"/>
          <p:nvPr/>
        </p:nvSpPr>
        <p:spPr>
          <a:xfrm>
            <a:off x="481598" y="5090651"/>
            <a:ext cx="2761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Using 400 PDFs to simulate email reports</a:t>
            </a:r>
            <a:endParaRPr lang="en-SG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E2BE2-C374-4C88-98D1-E940E9BB3409}"/>
              </a:ext>
            </a:extLst>
          </p:cNvPr>
          <p:cNvSpPr txBox="1"/>
          <p:nvPr/>
        </p:nvSpPr>
        <p:spPr>
          <a:xfrm>
            <a:off x="4482024" y="5090651"/>
            <a:ext cx="2761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Clustering them into 4 industry sectors</a:t>
            </a:r>
            <a:endParaRPr lang="en-SG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CC099F-6D2E-47A6-A96E-91BD354E9FC6}"/>
              </a:ext>
            </a:extLst>
          </p:cNvPr>
          <p:cNvSpPr txBox="1"/>
          <p:nvPr/>
        </p:nvSpPr>
        <p:spPr>
          <a:xfrm>
            <a:off x="8418167" y="4952151"/>
            <a:ext cx="3557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Classifying them into 2 sentiment categories (optimistic and </a:t>
            </a:r>
          </a:p>
          <a:p>
            <a:pPr algn="ctr"/>
            <a:r>
              <a:rPr lang="en-US" sz="2000" b="1" dirty="0"/>
              <a:t>not-optimistic)</a:t>
            </a:r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2981682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D341-A450-4BB4-A1C6-3ED321C1B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57731"/>
            <a:ext cx="11029616" cy="1188720"/>
          </a:xfrm>
        </p:spPr>
        <p:txBody>
          <a:bodyPr>
            <a:normAutofit/>
          </a:bodyPr>
          <a:lstStyle/>
          <a:p>
            <a:r>
              <a:rPr lang="en-US" sz="6000" dirty="0"/>
              <a:t>Sample </a:t>
            </a:r>
            <a:r>
              <a:rPr lang="en-US" sz="6000" dirty="0" err="1"/>
              <a:t>reportS</a:t>
            </a:r>
            <a:endParaRPr lang="en-SG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ADC9D-2E5F-0E4F-AC8A-6CD9F90AA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68" y="1981830"/>
            <a:ext cx="4776112" cy="4030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E465E-50CD-6A4C-B531-F42E532EC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936" y="1882044"/>
            <a:ext cx="5141872" cy="41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97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row: Bent 24">
            <a:extLst>
              <a:ext uri="{FF2B5EF4-FFF2-40B4-BE49-F238E27FC236}">
                <a16:creationId xmlns:a16="http://schemas.microsoft.com/office/drawing/2014/main" id="{E75449D1-A13F-4483-A93C-30E87C666AF3}"/>
              </a:ext>
            </a:extLst>
          </p:cNvPr>
          <p:cNvSpPr/>
          <p:nvPr/>
        </p:nvSpPr>
        <p:spPr>
          <a:xfrm rot="5400000" flipH="1">
            <a:off x="8628722" y="3215755"/>
            <a:ext cx="735532" cy="4171724"/>
          </a:xfrm>
          <a:prstGeom prst="ben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E6965C6-FC27-480D-9BB7-73F7F130F469}"/>
              </a:ext>
            </a:extLst>
          </p:cNvPr>
          <p:cNvSpPr/>
          <p:nvPr/>
        </p:nvSpPr>
        <p:spPr>
          <a:xfrm rot="2700000">
            <a:off x="4248458" y="5001677"/>
            <a:ext cx="1309955" cy="3834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C97A728-9098-4D68-9C20-1E96DA383D27}"/>
              </a:ext>
            </a:extLst>
          </p:cNvPr>
          <p:cNvSpPr/>
          <p:nvPr/>
        </p:nvSpPr>
        <p:spPr>
          <a:xfrm rot="19120988">
            <a:off x="4227068" y="3499009"/>
            <a:ext cx="1309955" cy="3834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D6C4081-E7A8-468A-916D-4A97F6A6BCA6}"/>
              </a:ext>
            </a:extLst>
          </p:cNvPr>
          <p:cNvSpPr/>
          <p:nvPr/>
        </p:nvSpPr>
        <p:spPr>
          <a:xfrm>
            <a:off x="1914691" y="4200122"/>
            <a:ext cx="8162925" cy="38344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2D341-A450-4BB4-A1C6-3ED321C1B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76462"/>
            <a:ext cx="11029616" cy="1188720"/>
          </a:xfrm>
        </p:spPr>
        <p:txBody>
          <a:bodyPr>
            <a:normAutofit/>
          </a:bodyPr>
          <a:lstStyle/>
          <a:p>
            <a:r>
              <a:rPr lang="en-US" sz="6000" dirty="0"/>
              <a:t>clustering</a:t>
            </a:r>
            <a:endParaRPr lang="en-SG" sz="6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2E24FC-8AD2-41A0-8327-03D175A7FA79}"/>
              </a:ext>
            </a:extLst>
          </p:cNvPr>
          <p:cNvSpPr/>
          <p:nvPr/>
        </p:nvSpPr>
        <p:spPr>
          <a:xfrm>
            <a:off x="581192" y="3872587"/>
            <a:ext cx="1447800" cy="1059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and preprocess text</a:t>
            </a:r>
            <a:endParaRPr lang="en-SG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4A262C-ACAB-483F-B447-D5B9376073EB}"/>
              </a:ext>
            </a:extLst>
          </p:cNvPr>
          <p:cNvSpPr/>
          <p:nvPr/>
        </p:nvSpPr>
        <p:spPr>
          <a:xfrm>
            <a:off x="2309825" y="3872587"/>
            <a:ext cx="1314450" cy="1059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top </a:t>
            </a:r>
            <a:r>
              <a:rPr lang="en-US" b="1" i="1" dirty="0">
                <a:solidFill>
                  <a:srgbClr val="FFFF00"/>
                </a:solidFill>
              </a:rPr>
              <a:t>k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/>
              <a:t>common words</a:t>
            </a:r>
            <a:endParaRPr lang="en-SG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A03654-9716-4F54-8E8A-7100A96DFCCC}"/>
              </a:ext>
            </a:extLst>
          </p:cNvPr>
          <p:cNvSpPr/>
          <p:nvPr/>
        </p:nvSpPr>
        <p:spPr>
          <a:xfrm>
            <a:off x="3876701" y="3852385"/>
            <a:ext cx="924065" cy="10595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</a:t>
            </a:r>
            <a:endParaRPr lang="en-SG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1A4F28-4441-40D4-A22B-2E67A4692186}"/>
              </a:ext>
            </a:extLst>
          </p:cNvPr>
          <p:cNvSpPr/>
          <p:nvPr/>
        </p:nvSpPr>
        <p:spPr>
          <a:xfrm>
            <a:off x="5448379" y="2601168"/>
            <a:ext cx="1857375" cy="1059575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Vectorize the corpus using TF</a:t>
            </a:r>
            <a:endParaRPr lang="en-S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0EA56C-239B-48B7-BFEE-F5E9E2C50AE9}"/>
              </a:ext>
            </a:extLst>
          </p:cNvPr>
          <p:cNvSpPr/>
          <p:nvPr/>
        </p:nvSpPr>
        <p:spPr>
          <a:xfrm>
            <a:off x="10214225" y="3924781"/>
            <a:ext cx="1314452" cy="8784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K-means Clustering</a:t>
            </a:r>
            <a:endParaRPr lang="en-SG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3DE0A5-6C43-4ACE-9B2F-FAD58DF4DC46}"/>
              </a:ext>
            </a:extLst>
          </p:cNvPr>
          <p:cNvSpPr/>
          <p:nvPr/>
        </p:nvSpPr>
        <p:spPr>
          <a:xfrm>
            <a:off x="5448379" y="3852385"/>
            <a:ext cx="1857375" cy="10595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Vectorize using TFIDF, select for max </a:t>
            </a:r>
            <a:r>
              <a:rPr lang="en-US" b="1" dirty="0">
                <a:solidFill>
                  <a:srgbClr val="FFFF00"/>
                </a:solidFill>
              </a:rPr>
              <a:t>DF</a:t>
            </a:r>
            <a:endParaRPr lang="en-SG" b="1" dirty="0">
              <a:solidFill>
                <a:srgbClr val="FFFF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E63D92-15A0-4C10-B211-E7519826F629}"/>
              </a:ext>
            </a:extLst>
          </p:cNvPr>
          <p:cNvSpPr/>
          <p:nvPr/>
        </p:nvSpPr>
        <p:spPr>
          <a:xfrm>
            <a:off x="5448379" y="5103601"/>
            <a:ext cx="1857375" cy="1059575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word2vec embeddings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F8EF386-1FC6-42AD-ADE5-1F7B739E5EFE}"/>
              </a:ext>
            </a:extLst>
          </p:cNvPr>
          <p:cNvSpPr/>
          <p:nvPr/>
        </p:nvSpPr>
        <p:spPr>
          <a:xfrm>
            <a:off x="7448690" y="5103600"/>
            <a:ext cx="1571723" cy="1059575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Get top </a:t>
            </a:r>
            <a:r>
              <a:rPr lang="en-US" sz="1600" b="1" dirty="0">
                <a:solidFill>
                  <a:srgbClr val="FFFF00"/>
                </a:solidFill>
              </a:rPr>
              <a:t>N</a:t>
            </a:r>
            <a:r>
              <a:rPr lang="en-US" sz="1600" dirty="0">
                <a:solidFill>
                  <a:schemeClr val="bg1"/>
                </a:solidFill>
              </a:rPr>
              <a:t> closest words to sector name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6098F03-E07A-489B-A23D-50173F1D5C57}"/>
              </a:ext>
            </a:extLst>
          </p:cNvPr>
          <p:cNvSpPr/>
          <p:nvPr/>
        </p:nvSpPr>
        <p:spPr>
          <a:xfrm>
            <a:off x="9182776" y="5103600"/>
            <a:ext cx="1114390" cy="1059574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+ TFIDF</a:t>
            </a:r>
            <a:endParaRPr lang="en-SG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CEB7B2-9976-4888-A8E0-3F8232659C88}"/>
              </a:ext>
            </a:extLst>
          </p:cNvPr>
          <p:cNvSpPr/>
          <p:nvPr/>
        </p:nvSpPr>
        <p:spPr>
          <a:xfrm>
            <a:off x="5359524" y="2505917"/>
            <a:ext cx="358559" cy="3585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  <a:endParaRPr lang="en-SG" sz="2000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E480160-C7EA-46F0-9E22-74D609515235}"/>
              </a:ext>
            </a:extLst>
          </p:cNvPr>
          <p:cNvSpPr/>
          <p:nvPr/>
        </p:nvSpPr>
        <p:spPr>
          <a:xfrm>
            <a:off x="5359524" y="3765362"/>
            <a:ext cx="358559" cy="3585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  <a:endParaRPr lang="en-SG" sz="2000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09F211-401B-459E-A3EE-06676C071313}"/>
              </a:ext>
            </a:extLst>
          </p:cNvPr>
          <p:cNvSpPr/>
          <p:nvPr/>
        </p:nvSpPr>
        <p:spPr>
          <a:xfrm>
            <a:off x="5359524" y="4999550"/>
            <a:ext cx="358559" cy="3585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</a:t>
            </a:r>
            <a:endParaRPr lang="en-SG" sz="2000" b="1" dirty="0"/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BCA79AFC-7B66-4506-A31E-BB710B0CC3E5}"/>
              </a:ext>
            </a:extLst>
          </p:cNvPr>
          <p:cNvSpPr/>
          <p:nvPr/>
        </p:nvSpPr>
        <p:spPr>
          <a:xfrm rot="5400000">
            <a:off x="8900341" y="1573023"/>
            <a:ext cx="676277" cy="3687741"/>
          </a:xfrm>
          <a:prstGeom prst="ben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576AC26-3B13-44C2-BA84-5DFA1B099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45642"/>
            <a:ext cx="11029615" cy="219501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3 approaches to clustering were explored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2 unsupervised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 semi-supervised</a:t>
            </a: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Clustering metric: Purity</a:t>
            </a:r>
          </a:p>
        </p:txBody>
      </p:sp>
      <p:pic>
        <p:nvPicPr>
          <p:cNvPr id="2050" name="Picture 2" descr="Image result for thumbs down">
            <a:extLst>
              <a:ext uri="{FF2B5EF4-FFF2-40B4-BE49-F238E27FC236}">
                <a16:creationId xmlns:a16="http://schemas.microsoft.com/office/drawing/2014/main" id="{F4CAAAC7-8591-4BA6-9A8C-4678B9C30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231" y1="34231" x2="39231" y2="34231"/>
                        <a14:foregroundMark x1="55385" y1="28846" x2="55385" y2="28846"/>
                        <a14:foregroundMark x1="44231" y1="39615" x2="44231" y2="39615"/>
                        <a14:foregroundMark x1="76154" y1="27308" x2="77692" y2="27692"/>
                        <a14:foregroundMark x1="51538" y1="33077" x2="51538" y2="33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690" y="2513050"/>
            <a:ext cx="558758" cy="55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06DDBC2-8F37-4653-9B34-608209F47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76" b="93058" l="10000" r="90000">
                        <a14:foregroundMark x1="42955" y1="62777" x2="42955" y2="62777"/>
                        <a14:foregroundMark x1="60909" y1="93205" x2="60909" y2="93205"/>
                        <a14:foregroundMark x1="59318" y1="91433" x2="59318" y2="91433"/>
                        <a14:foregroundMark x1="30114" y1="77696" x2="30114" y2="77696"/>
                        <a14:foregroundMark x1="57841" y1="7976" x2="57841" y2="7976"/>
                        <a14:foregroundMark x1="57841" y1="7976" x2="57841" y2="79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1500" y="3789085"/>
            <a:ext cx="541867" cy="4168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A2AB130-E141-4A16-9194-4B7388EDC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76" b="93058" l="10000" r="90000">
                        <a14:foregroundMark x1="42955" y1="62777" x2="42955" y2="62777"/>
                        <a14:foregroundMark x1="60909" y1="93205" x2="60909" y2="93205"/>
                        <a14:foregroundMark x1="59318" y1="91433" x2="59318" y2="91433"/>
                        <a14:foregroundMark x1="30114" y1="77696" x2="30114" y2="77696"/>
                        <a14:foregroundMark x1="57841" y1="7976" x2="57841" y2="7976"/>
                        <a14:foregroundMark x1="57841" y1="7976" x2="57841" y2="79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2032" y="5708695"/>
            <a:ext cx="541867" cy="4168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7816B3F-79A8-4466-B91D-14AFB69A14EE}"/>
              </a:ext>
            </a:extLst>
          </p:cNvPr>
          <p:cNvSpPr txBox="1"/>
          <p:nvPr/>
        </p:nvSpPr>
        <p:spPr>
          <a:xfrm>
            <a:off x="581192" y="4963022"/>
            <a:ext cx="20629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Lower()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isAlpha</a:t>
            </a:r>
            <a:r>
              <a:rPr lang="en-US" sz="14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Lemmatization()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Stopwords</a:t>
            </a:r>
            <a:endParaRPr lang="en-SG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2A0EB3-DBF4-426C-B2A2-FFF44420B38C}"/>
              </a:ext>
            </a:extLst>
          </p:cNvPr>
          <p:cNvSpPr/>
          <p:nvPr/>
        </p:nvSpPr>
        <p:spPr>
          <a:xfrm>
            <a:off x="7618994" y="6525508"/>
            <a:ext cx="1213895" cy="1891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Sector Name</a:t>
            </a:r>
            <a:endParaRPr lang="en-SG" sz="1400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7B14B33-FD2D-4897-B102-7570B7ED995C}"/>
              </a:ext>
            </a:extLst>
          </p:cNvPr>
          <p:cNvSpPr/>
          <p:nvPr/>
        </p:nvSpPr>
        <p:spPr>
          <a:xfrm rot="16200000">
            <a:off x="8033383" y="6291152"/>
            <a:ext cx="378789" cy="1774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9019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D341-A450-4BB4-A1C6-3ED321C1B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64031"/>
            <a:ext cx="11029616" cy="1188720"/>
          </a:xfrm>
        </p:spPr>
        <p:txBody>
          <a:bodyPr>
            <a:normAutofit/>
          </a:bodyPr>
          <a:lstStyle/>
          <a:p>
            <a:r>
              <a:rPr lang="en-US" sz="6000" dirty="0"/>
              <a:t>Clustering - </a:t>
            </a:r>
            <a:r>
              <a:rPr lang="en-US" sz="6000" dirty="0" err="1"/>
              <a:t>tf</a:t>
            </a:r>
            <a:endParaRPr lang="en-SG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BB45C-BC1B-48AB-AC23-C352A145F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4977991"/>
            <a:ext cx="10305883" cy="1641884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Varied </a:t>
            </a:r>
            <a:r>
              <a:rPr lang="en-US" sz="2000" b="1" i="1" dirty="0"/>
              <a:t>k </a:t>
            </a:r>
            <a:r>
              <a:rPr lang="en-US" sz="2000" b="1" dirty="0"/>
              <a:t>from 200-600</a:t>
            </a:r>
          </a:p>
          <a:p>
            <a:pPr lvl="1"/>
            <a:r>
              <a:rPr lang="en-US" sz="1800" b="1" dirty="0"/>
              <a:t>Consistent purity of ~47%</a:t>
            </a:r>
          </a:p>
          <a:p>
            <a:r>
              <a:rPr lang="en-US" sz="2000" b="1" dirty="0"/>
              <a:t>Used T-SNE to reduce vector dimension from </a:t>
            </a:r>
            <a:r>
              <a:rPr lang="en-US" sz="2000" b="1" i="1" dirty="0"/>
              <a:t>k</a:t>
            </a:r>
            <a:r>
              <a:rPr lang="en-US" sz="2000" b="1" dirty="0"/>
              <a:t> </a:t>
            </a:r>
            <a:r>
              <a:rPr lang="en-US" sz="2000" b="1" dirty="0">
                <a:sym typeface="Wingdings" panose="05000000000000000000" pitchFamily="2" charset="2"/>
              </a:rPr>
              <a:t> 2 for visualization</a:t>
            </a:r>
          </a:p>
          <a:p>
            <a:pPr lvl="1"/>
            <a:r>
              <a:rPr lang="en-SG" sz="1800" b="1" dirty="0"/>
              <a:t>Visually, only 2 clusters can be observed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B1EED-DB25-4442-A4C7-EE3281EA4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0" y="1804669"/>
            <a:ext cx="3962400" cy="2627697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AEF697B-2C35-4A3D-BF07-AFF2520EE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216142"/>
              </p:ext>
            </p:extLst>
          </p:nvPr>
        </p:nvGraphicFramePr>
        <p:xfrm>
          <a:off x="906462" y="1652751"/>
          <a:ext cx="4987925" cy="322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2D61E7-94C6-4FC5-A6D3-313ADD59A01C}"/>
              </a:ext>
            </a:extLst>
          </p:cNvPr>
          <p:cNvSpPr txBox="1"/>
          <p:nvPr/>
        </p:nvSpPr>
        <p:spPr>
          <a:xfrm rot="16200000">
            <a:off x="5711758" y="2827935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Component 1</a:t>
            </a:r>
            <a:endParaRPr lang="en-SG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0B1F5-7A6F-4CF8-8204-3EF83F504699}"/>
              </a:ext>
            </a:extLst>
          </p:cNvPr>
          <p:cNvSpPr txBox="1"/>
          <p:nvPr/>
        </p:nvSpPr>
        <p:spPr>
          <a:xfrm>
            <a:off x="8003426" y="4378301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Component II</a:t>
            </a:r>
            <a:endParaRPr lang="en-SG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9300D-23C7-415C-B541-D088F86756BA}"/>
              </a:ext>
            </a:extLst>
          </p:cNvPr>
          <p:cNvSpPr/>
          <p:nvPr/>
        </p:nvSpPr>
        <p:spPr>
          <a:xfrm>
            <a:off x="4467640" y="1719702"/>
            <a:ext cx="1426747" cy="30085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Purity vs </a:t>
            </a:r>
            <a:r>
              <a:rPr lang="en-US" sz="1600" b="1" i="1" dirty="0"/>
              <a:t>k</a:t>
            </a:r>
            <a:endParaRPr lang="en-SG" sz="1600" b="1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1CCF02-FBEE-4BC8-9C1C-7227E60F3B0C}"/>
              </a:ext>
            </a:extLst>
          </p:cNvPr>
          <p:cNvSpPr/>
          <p:nvPr/>
        </p:nvSpPr>
        <p:spPr>
          <a:xfrm>
            <a:off x="9315865" y="1742853"/>
            <a:ext cx="1426747" cy="30085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T-SNE Plot</a:t>
            </a:r>
            <a:endParaRPr lang="en-SG" sz="1600" b="1" i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6319F7-C037-4831-92B4-C148243BD6CE}"/>
              </a:ext>
            </a:extLst>
          </p:cNvPr>
          <p:cNvSpPr/>
          <p:nvPr/>
        </p:nvSpPr>
        <p:spPr>
          <a:xfrm>
            <a:off x="3286124" y="2723823"/>
            <a:ext cx="789388" cy="78938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47%</a:t>
            </a:r>
            <a:endParaRPr lang="en-SG" sz="1600" b="1" dirty="0"/>
          </a:p>
        </p:txBody>
      </p:sp>
    </p:spTree>
    <p:extLst>
      <p:ext uri="{BB962C8B-B14F-4D97-AF65-F5344CB8AC3E}">
        <p14:creationId xmlns:p14="http://schemas.microsoft.com/office/powerpoint/2010/main" val="18829139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3C41"/>
      </a:dk2>
      <a:lt2>
        <a:srgbClr val="E5E5EA"/>
      </a:lt2>
      <a:accent1>
        <a:srgbClr val="A3A37C"/>
      </a:accent1>
      <a:accent2>
        <a:srgbClr val="91A671"/>
      </a:accent2>
      <a:accent3>
        <a:srgbClr val="86A87F"/>
      </a:accent3>
      <a:accent4>
        <a:srgbClr val="76AC82"/>
      </a:accent4>
      <a:accent5>
        <a:srgbClr val="7FA799"/>
      </a:accent5>
      <a:accent6>
        <a:srgbClr val="75A8AC"/>
      </a:accent6>
      <a:hlink>
        <a:srgbClr val="7D7DB9"/>
      </a:hlink>
      <a:folHlink>
        <a:srgbClr val="82828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1239</Words>
  <Application>Microsoft Macintosh PowerPoint</Application>
  <PresentationFormat>Widescreen</PresentationFormat>
  <Paragraphs>338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Bahnschrift SemiBold SemiConden</vt:lpstr>
      <vt:lpstr>Calibri</vt:lpstr>
      <vt:lpstr>Gill Sans MT</vt:lpstr>
      <vt:lpstr>Wingdings 2</vt:lpstr>
      <vt:lpstr>DividendVTI</vt:lpstr>
      <vt:lpstr>TEXT ANALYTICS ON INVESTMENT RESEARCH REPORTS</vt:lpstr>
      <vt:lpstr>scope</vt:lpstr>
      <vt:lpstr>BUSINESS PROBLEM</vt:lpstr>
      <vt:lpstr>BUSINESS PROBLEM</vt:lpstr>
      <vt:lpstr>PowerPoint Presentation</vt:lpstr>
      <vt:lpstr>SOLUTIONING</vt:lpstr>
      <vt:lpstr>Sample reportS</vt:lpstr>
      <vt:lpstr>clustering</vt:lpstr>
      <vt:lpstr>Clustering - tf</vt:lpstr>
      <vt:lpstr>PowerPoint Presentation</vt:lpstr>
      <vt:lpstr>PowerPoint Presentation</vt:lpstr>
      <vt:lpstr>PowerPoint Presentation</vt:lpstr>
      <vt:lpstr>VISUALIZATION</vt:lpstr>
      <vt:lpstr>Sentiment analysis</vt:lpstr>
      <vt:lpstr>Sentiment analysis</vt:lpstr>
      <vt:lpstr>Sentiment analysis</vt:lpstr>
      <vt:lpstr>Sentiment analysis</vt:lpstr>
      <vt:lpstr>VISUALIZATION</vt:lpstr>
      <vt:lpstr>PowerPoint Presentation</vt:lpstr>
      <vt:lpstr>CONCLUSION</vt:lpstr>
      <vt:lpstr>FUTURE WORK</vt:lpstr>
      <vt:lpstr>BEYOND THE CLASSROOM</vt:lpstr>
      <vt:lpstr>Challenge</vt:lpstr>
      <vt:lpstr>CONCLUSION</vt:lpstr>
      <vt:lpstr>Work distribution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Analytics</dc:title>
  <dc:creator>kevin moe</dc:creator>
  <cp:lastModifiedBy>desmondhw</cp:lastModifiedBy>
  <cp:revision>34</cp:revision>
  <dcterms:created xsi:type="dcterms:W3CDTF">2019-07-31T02:50:38Z</dcterms:created>
  <dcterms:modified xsi:type="dcterms:W3CDTF">2019-08-02T10:57:33Z</dcterms:modified>
</cp:coreProperties>
</file>